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980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F16-EB90-4645-BF87-16B942A3A07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7363-ACD7-493F-AF7A-AF01BC82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0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F16-EB90-4645-BF87-16B942A3A07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7363-ACD7-493F-AF7A-AF01BC82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4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F16-EB90-4645-BF87-16B942A3A07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7363-ACD7-493F-AF7A-AF01BC82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5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F16-EB90-4645-BF87-16B942A3A07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7363-ACD7-493F-AF7A-AF01BC82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F16-EB90-4645-BF87-16B942A3A07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7363-ACD7-493F-AF7A-AF01BC82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3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F16-EB90-4645-BF87-16B942A3A07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7363-ACD7-493F-AF7A-AF01BC82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7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F16-EB90-4645-BF87-16B942A3A07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7363-ACD7-493F-AF7A-AF01BC82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4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F16-EB90-4645-BF87-16B942A3A07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7363-ACD7-493F-AF7A-AF01BC82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6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F16-EB90-4645-BF87-16B942A3A07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7363-ACD7-493F-AF7A-AF01BC82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6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F16-EB90-4645-BF87-16B942A3A07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7363-ACD7-493F-AF7A-AF01BC82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9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F16-EB90-4645-BF87-16B942A3A07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7363-ACD7-493F-AF7A-AF01BC82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1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EDF16-EB90-4645-BF87-16B942A3A07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A7363-ACD7-493F-AF7A-AF01BC82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6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6" descr="C:\Users\smiller\Documents\TpT\Clipart My Cute Graphics\Borders\scribbled-edge-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21211" y="2327756"/>
            <a:ext cx="3304072" cy="315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smiller\Documents\TpT\Clipart My Cute Graphics\School\school supplies\yellow-pencil-orange-eras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51935" flipH="1">
            <a:off x="3089714" y="2051114"/>
            <a:ext cx="160505" cy="79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6754" y="172579"/>
            <a:ext cx="6538495" cy="198672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75281" y="81280"/>
            <a:ext cx="6701440" cy="9001760"/>
            <a:chOff x="75280" y="81280"/>
            <a:chExt cx="6701440" cy="9001760"/>
          </a:xfrm>
        </p:grpSpPr>
        <p:sp>
          <p:nvSpPr>
            <p:cNvPr id="34" name="Rectangle 33"/>
            <p:cNvSpPr/>
            <p:nvPr/>
          </p:nvSpPr>
          <p:spPr>
            <a:xfrm>
              <a:off x="156753" y="172579"/>
              <a:ext cx="6538495" cy="88191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5280" y="81280"/>
              <a:ext cx="6701440" cy="9001760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3584848" y="5945500"/>
            <a:ext cx="2965855" cy="147765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3584848" y="7500956"/>
            <a:ext cx="2965855" cy="149078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8"/>
          <p:cNvSpPr txBox="1"/>
          <p:nvPr/>
        </p:nvSpPr>
        <p:spPr>
          <a:xfrm>
            <a:off x="1328327" y="372346"/>
            <a:ext cx="3571240" cy="119915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tx1"/>
                </a:solidFill>
                <a:latin typeface="Miserably Lose"/>
                <a:ea typeface="Calibri"/>
                <a:cs typeface="Times New Roman"/>
              </a:rPr>
              <a:t>4</a:t>
            </a:r>
            <a:r>
              <a:rPr lang="en-US" sz="4000" baseline="30000" dirty="0" smtClean="0">
                <a:solidFill>
                  <a:schemeClr val="tx1"/>
                </a:solidFill>
                <a:latin typeface="Miserably Lose"/>
                <a:ea typeface="Calibri"/>
                <a:cs typeface="Times New Roman"/>
              </a:rPr>
              <a:t>th</a:t>
            </a:r>
            <a:r>
              <a:rPr lang="en-US" sz="4000" dirty="0" smtClean="0">
                <a:solidFill>
                  <a:schemeClr val="tx1"/>
                </a:solidFill>
                <a:latin typeface="Miserably Lose"/>
                <a:ea typeface="Calibri"/>
                <a:cs typeface="Times New Roman"/>
              </a:rPr>
              <a:t> Grade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tx1"/>
                </a:solidFill>
                <a:effectLst/>
                <a:latin typeface="Miserably Lose"/>
                <a:ea typeface="Calibri"/>
                <a:cs typeface="Times New Roman"/>
              </a:rPr>
              <a:t>September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chemeClr val="tx1"/>
                </a:solidFill>
                <a:effectLst/>
                <a:latin typeface="Smiley Monster" pitchFamily="66" charset="0"/>
                <a:ea typeface="Calibri"/>
                <a:cs typeface="Times New Roman"/>
              </a:rPr>
              <a:t>Classroom connection</a:t>
            </a:r>
            <a:endParaRPr lang="en-US" sz="2000" dirty="0">
              <a:solidFill>
                <a:schemeClr val="tx1"/>
              </a:solidFill>
              <a:effectLst/>
              <a:latin typeface="Smiley Monster" pitchFamily="66" charset="0"/>
              <a:ea typeface="Calibri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96798" y="2298701"/>
            <a:ext cx="2953906" cy="323835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Text Box 23"/>
          <p:cNvSpPr txBox="1"/>
          <p:nvPr/>
        </p:nvSpPr>
        <p:spPr>
          <a:xfrm>
            <a:off x="436322" y="2305335"/>
            <a:ext cx="2764702" cy="4146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8000"/>
                </a:solidFill>
                <a:effectLst/>
                <a:latin typeface="Simple Kind Of Girl"/>
                <a:ea typeface="Calibri"/>
                <a:cs typeface="Times New Roman"/>
              </a:rPr>
              <a:t>A Note from the Teacher</a:t>
            </a:r>
            <a:endParaRPr lang="en-US" sz="1400" dirty="0">
              <a:solidFill>
                <a:srgbClr val="00800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3" name="Text Box 24"/>
          <p:cNvSpPr txBox="1"/>
          <p:nvPr/>
        </p:nvSpPr>
        <p:spPr>
          <a:xfrm>
            <a:off x="3708855" y="2283393"/>
            <a:ext cx="2751482" cy="31233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7030A0"/>
                </a:solidFill>
                <a:effectLst/>
                <a:latin typeface="Simple Kind Of Girl"/>
                <a:ea typeface="Calibri"/>
                <a:cs typeface="Times New Roman"/>
              </a:rPr>
              <a:t>Important Reminders</a:t>
            </a:r>
            <a:endParaRPr lang="en-US" sz="1400" dirty="0">
              <a:effectLst/>
              <a:ea typeface="Calibri"/>
              <a:cs typeface="Times New Roman"/>
            </a:endParaRPr>
          </a:p>
        </p:txBody>
      </p:sp>
      <p:sp>
        <p:nvSpPr>
          <p:cNvPr id="14" name="Text Box 25"/>
          <p:cNvSpPr txBox="1"/>
          <p:nvPr/>
        </p:nvSpPr>
        <p:spPr>
          <a:xfrm>
            <a:off x="383255" y="2630063"/>
            <a:ext cx="2982561" cy="30657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latin typeface="Century Gothic"/>
                <a:ea typeface="Calibri"/>
                <a:cs typeface="Times New Roman"/>
              </a:rPr>
              <a:t>We are off to a great start! </a:t>
            </a:r>
            <a:r>
              <a:rPr lang="en-US" sz="900" smtClean="0">
                <a:latin typeface="Century Gothic"/>
                <a:ea typeface="Calibri"/>
                <a:cs typeface="Times New Roman"/>
              </a:rPr>
              <a:t>A special </a:t>
            </a:r>
            <a:r>
              <a:rPr lang="en-US" sz="900" dirty="0" smtClean="0">
                <a:latin typeface="Century Gothic"/>
                <a:ea typeface="Calibri"/>
                <a:cs typeface="Times New Roman"/>
              </a:rPr>
              <a:t>thanks to all who have helped to make our learning environment positive and productive.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900" dirty="0">
              <a:effectLst/>
              <a:latin typeface="Century Gothic"/>
              <a:ea typeface="Calibri"/>
              <a:cs typeface="Times New Roman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Century Gothic"/>
                <a:ea typeface="Calibri"/>
                <a:cs typeface="Times New Roman"/>
              </a:rPr>
              <a:t>We are planning our first field trips for Oct. 17</a:t>
            </a:r>
            <a:r>
              <a:rPr lang="en-US" sz="900" baseline="30000" dirty="0" smtClean="0">
                <a:latin typeface="Century Gothic"/>
                <a:ea typeface="Calibri"/>
                <a:cs typeface="Times New Roman"/>
              </a:rPr>
              <a:t>th</a:t>
            </a:r>
            <a:r>
              <a:rPr lang="en-US" sz="900" dirty="0" smtClean="0">
                <a:latin typeface="Century Gothic"/>
                <a:ea typeface="Calibri"/>
                <a:cs typeface="Times New Roman"/>
              </a:rPr>
              <a:t> (Etowah Indian Mounds), and Oct. 31</a:t>
            </a:r>
            <a:r>
              <a:rPr lang="en-US" sz="900" baseline="30000" dirty="0" smtClean="0">
                <a:latin typeface="Century Gothic"/>
                <a:ea typeface="Calibri"/>
                <a:cs typeface="Times New Roman"/>
              </a:rPr>
              <a:t>st</a:t>
            </a:r>
            <a:r>
              <a:rPr lang="en-US" sz="900" dirty="0" smtClean="0">
                <a:latin typeface="Century Gothic"/>
                <a:ea typeface="Calibri"/>
                <a:cs typeface="Times New Roman"/>
              </a:rPr>
              <a:t> (Zoo Atlanta). If you are interested in chaperoning these trips, please return your forms ASAP. We only have eight slots available (4 per class). You must have background check completed 2 weeks prior to fieldtrip. 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effectLst/>
                <a:latin typeface="Century Gothic"/>
                <a:ea typeface="Calibri"/>
                <a:cs typeface="Times New Roman"/>
              </a:rPr>
              <a:t>Please remind your student to come to school prepared. He/she needs to have agenda daily, two pencils, one red and blue pen. 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Century Gothic"/>
                <a:ea typeface="Calibri"/>
                <a:cs typeface="Times New Roman"/>
              </a:rPr>
              <a:t>We are in need of paper towels, Kleenex, pencils and glue sticks. 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effectLst/>
                <a:latin typeface="Century Gothic"/>
                <a:ea typeface="Calibri"/>
                <a:cs typeface="Times New Roman"/>
              </a:rPr>
              <a:t>Students may dress down every Wednesday in September if they make a $1.00 donation to the BETA Club Fundraiser.</a:t>
            </a:r>
          </a:p>
        </p:txBody>
      </p:sp>
      <p:sp>
        <p:nvSpPr>
          <p:cNvPr id="15" name="Text Box 26"/>
          <p:cNvSpPr txBox="1"/>
          <p:nvPr/>
        </p:nvSpPr>
        <p:spPr>
          <a:xfrm>
            <a:off x="3708855" y="2524694"/>
            <a:ext cx="2751482" cy="301235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 smtClean="0">
                <a:latin typeface="Century Gothic"/>
                <a:ea typeface="Calibri"/>
                <a:cs typeface="Times New Roman"/>
              </a:rPr>
              <a:t>Sept. 15</a:t>
            </a:r>
            <a:r>
              <a:rPr lang="en-US" sz="900" b="1" baseline="30000" dirty="0" smtClean="0">
                <a:latin typeface="Century Gothic"/>
                <a:ea typeface="Calibri"/>
                <a:cs typeface="Times New Roman"/>
              </a:rPr>
              <a:t>th</a:t>
            </a:r>
            <a:r>
              <a:rPr lang="en-US" sz="900" b="1" dirty="0" smtClean="0">
                <a:latin typeface="Century Gothic"/>
                <a:ea typeface="Calibri"/>
                <a:cs typeface="Times New Roman"/>
              </a:rPr>
              <a:t>: </a:t>
            </a:r>
            <a:r>
              <a:rPr lang="en-US" sz="900" dirty="0" smtClean="0">
                <a:latin typeface="Century Gothic"/>
                <a:ea typeface="Calibri"/>
                <a:cs typeface="Times New Roman"/>
              </a:rPr>
              <a:t>4</a:t>
            </a:r>
            <a:r>
              <a:rPr lang="en-US" sz="900" baseline="30000" dirty="0" smtClean="0">
                <a:latin typeface="Century Gothic"/>
                <a:ea typeface="Calibri"/>
                <a:cs typeface="Times New Roman"/>
              </a:rPr>
              <a:t>th</a:t>
            </a:r>
            <a:r>
              <a:rPr lang="en-US" sz="900" dirty="0" smtClean="0">
                <a:latin typeface="Century Gothic"/>
                <a:ea typeface="Calibri"/>
                <a:cs typeface="Times New Roman"/>
              </a:rPr>
              <a:t> Grade Parent Orientation. (All parents, new and old are invited to come. We will be addressing any concerns, including but not limited to schedule, grading, school procedures and classroom expectations.)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 smtClean="0">
                <a:latin typeface="Century Gothic"/>
                <a:ea typeface="Calibri"/>
                <a:cs typeface="Times New Roman"/>
              </a:rPr>
              <a:t>Sept. 5</a:t>
            </a:r>
            <a:r>
              <a:rPr lang="en-US" sz="900" b="1" baseline="30000" dirty="0" smtClean="0">
                <a:latin typeface="Century Gothic"/>
                <a:ea typeface="Calibri"/>
                <a:cs typeface="Times New Roman"/>
              </a:rPr>
              <a:t>th</a:t>
            </a:r>
            <a:r>
              <a:rPr lang="en-US" sz="900" b="1" dirty="0" smtClean="0">
                <a:latin typeface="Century Gothic"/>
                <a:ea typeface="Calibri"/>
                <a:cs typeface="Times New Roman"/>
              </a:rPr>
              <a:t>-12</a:t>
            </a:r>
            <a:r>
              <a:rPr lang="en-US" sz="900" b="1" baseline="30000" dirty="0" smtClean="0">
                <a:latin typeface="Century Gothic"/>
                <a:ea typeface="Calibri"/>
                <a:cs typeface="Times New Roman"/>
              </a:rPr>
              <a:t>th</a:t>
            </a:r>
            <a:r>
              <a:rPr lang="en-US" sz="900" dirty="0" smtClean="0">
                <a:latin typeface="Century Gothic"/>
                <a:ea typeface="Calibri"/>
                <a:cs typeface="Times New Roman"/>
              </a:rPr>
              <a:t>: Book Fair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 smtClean="0">
                <a:latin typeface="Century Gothic"/>
                <a:ea typeface="Calibri"/>
                <a:cs typeface="Times New Roman"/>
              </a:rPr>
              <a:t>Sept 10</a:t>
            </a:r>
            <a:r>
              <a:rPr lang="en-US" sz="900" b="1" baseline="30000" dirty="0" smtClean="0">
                <a:latin typeface="Century Gothic"/>
                <a:ea typeface="Calibri"/>
                <a:cs typeface="Times New Roman"/>
              </a:rPr>
              <a:t>th</a:t>
            </a:r>
            <a:r>
              <a:rPr lang="en-US" sz="900" b="1" dirty="0" smtClean="0">
                <a:latin typeface="Century Gothic"/>
                <a:ea typeface="Calibri"/>
                <a:cs typeface="Times New Roman"/>
              </a:rPr>
              <a:t>: </a:t>
            </a:r>
            <a:r>
              <a:rPr lang="en-US" sz="900" dirty="0" smtClean="0">
                <a:latin typeface="Century Gothic"/>
                <a:ea typeface="Calibri"/>
                <a:cs typeface="Times New Roman"/>
              </a:rPr>
              <a:t>Community Circle 12:25-12:50.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 smtClean="0">
                <a:latin typeface="Century Gothic"/>
                <a:ea typeface="Calibri"/>
                <a:cs typeface="Times New Roman"/>
              </a:rPr>
              <a:t>Sept. 13</a:t>
            </a:r>
            <a:r>
              <a:rPr lang="en-US" sz="900" b="1" baseline="30000" dirty="0" smtClean="0">
                <a:latin typeface="Century Gothic"/>
                <a:ea typeface="Calibri"/>
                <a:cs typeface="Times New Roman"/>
              </a:rPr>
              <a:t>th</a:t>
            </a:r>
            <a:r>
              <a:rPr lang="en-US" sz="900" dirty="0" smtClean="0">
                <a:latin typeface="Century Gothic"/>
                <a:ea typeface="Calibri"/>
                <a:cs typeface="Times New Roman"/>
              </a:rPr>
              <a:t>: Blazer Run; Clinton Nature Preserve @ 8:00am.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 smtClean="0">
                <a:latin typeface="Century Gothic"/>
                <a:ea typeface="Calibri"/>
                <a:cs typeface="Times New Roman"/>
              </a:rPr>
              <a:t>Sept. 17</a:t>
            </a:r>
            <a:r>
              <a:rPr lang="en-US" sz="900" b="1" baseline="30000" dirty="0" smtClean="0">
                <a:latin typeface="Century Gothic"/>
                <a:ea typeface="Calibri"/>
                <a:cs typeface="Times New Roman"/>
              </a:rPr>
              <a:t>th</a:t>
            </a:r>
            <a:r>
              <a:rPr lang="en-US" sz="900" dirty="0" smtClean="0">
                <a:latin typeface="Century Gothic"/>
                <a:ea typeface="Calibri"/>
                <a:cs typeface="Times New Roman"/>
              </a:rPr>
              <a:t>: Spirit Night @ </a:t>
            </a:r>
            <a:r>
              <a:rPr lang="en-US" sz="900" dirty="0" err="1" smtClean="0">
                <a:latin typeface="Century Gothic"/>
                <a:ea typeface="Calibri"/>
                <a:cs typeface="Times New Roman"/>
              </a:rPr>
              <a:t>Yogli</a:t>
            </a:r>
            <a:r>
              <a:rPr lang="en-US" sz="900" dirty="0" smtClean="0">
                <a:latin typeface="Century Gothic"/>
                <a:ea typeface="Calibri"/>
                <a:cs typeface="Times New Roman"/>
              </a:rPr>
              <a:t> </a:t>
            </a:r>
            <a:r>
              <a:rPr lang="en-US" sz="900" dirty="0" err="1" smtClean="0">
                <a:latin typeface="Century Gothic"/>
                <a:ea typeface="Calibri"/>
                <a:cs typeface="Times New Roman"/>
              </a:rPr>
              <a:t>Mogli</a:t>
            </a:r>
            <a:r>
              <a:rPr lang="en-US" sz="900" dirty="0" smtClean="0">
                <a:latin typeface="Century Gothic"/>
                <a:ea typeface="Calibri"/>
                <a:cs typeface="Times New Roman"/>
              </a:rPr>
              <a:t> 3-6 pm.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 smtClean="0">
                <a:latin typeface="Century Gothic"/>
                <a:ea typeface="Calibri"/>
                <a:cs typeface="Times New Roman"/>
              </a:rPr>
              <a:t>Sept: 19</a:t>
            </a:r>
            <a:r>
              <a:rPr lang="en-US" sz="900" b="1" baseline="30000" dirty="0" smtClean="0">
                <a:latin typeface="Century Gothic"/>
                <a:ea typeface="Calibri"/>
                <a:cs typeface="Times New Roman"/>
              </a:rPr>
              <a:t>th</a:t>
            </a:r>
            <a:r>
              <a:rPr lang="en-US" sz="900" dirty="0" smtClean="0">
                <a:latin typeface="Century Gothic"/>
                <a:ea typeface="Calibri"/>
                <a:cs typeface="Times New Roman"/>
              </a:rPr>
              <a:t>: Casino Night from 6-8pm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 smtClean="0">
                <a:latin typeface="Century Gothic"/>
                <a:ea typeface="Calibri"/>
                <a:cs typeface="Times New Roman"/>
              </a:rPr>
              <a:t>Sept: 20</a:t>
            </a:r>
            <a:r>
              <a:rPr lang="en-US" sz="900" b="1" baseline="30000" dirty="0" smtClean="0">
                <a:latin typeface="Century Gothic"/>
                <a:ea typeface="Calibri"/>
                <a:cs typeface="Times New Roman"/>
              </a:rPr>
              <a:t>th</a:t>
            </a:r>
            <a:r>
              <a:rPr lang="en-US" sz="900" dirty="0" smtClean="0">
                <a:latin typeface="Century Gothic"/>
                <a:ea typeface="Calibri"/>
                <a:cs typeface="Times New Roman"/>
              </a:rPr>
              <a:t>: Volunteer Work Day 9-12.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 smtClean="0">
                <a:latin typeface="Century Gothic"/>
                <a:ea typeface="Calibri"/>
                <a:cs typeface="Times New Roman"/>
              </a:rPr>
              <a:t>Sept 22</a:t>
            </a:r>
            <a:r>
              <a:rPr lang="en-US" sz="900" b="1" baseline="30000" dirty="0" smtClean="0">
                <a:latin typeface="Century Gothic"/>
                <a:ea typeface="Calibri"/>
                <a:cs typeface="Times New Roman"/>
              </a:rPr>
              <a:t>nd</a:t>
            </a:r>
            <a:r>
              <a:rPr lang="en-US" sz="900" dirty="0" smtClean="0">
                <a:latin typeface="Century Gothic"/>
                <a:ea typeface="Calibri"/>
                <a:cs typeface="Times New Roman"/>
              </a:rPr>
              <a:t>: PTO Spirit Shirt orders, PTO Mtg. @ 5pm, Governing Board @ 6pm.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 smtClean="0">
                <a:latin typeface="Century Gothic"/>
                <a:ea typeface="Calibri"/>
                <a:cs typeface="Times New Roman"/>
              </a:rPr>
              <a:t>Sept. 26</a:t>
            </a:r>
            <a:r>
              <a:rPr lang="en-US" sz="900" b="1" baseline="30000" dirty="0" smtClean="0">
                <a:latin typeface="Century Gothic"/>
                <a:ea typeface="Calibri"/>
                <a:cs typeface="Times New Roman"/>
              </a:rPr>
              <a:t>th</a:t>
            </a:r>
            <a:r>
              <a:rPr lang="en-US" sz="900" b="1" dirty="0" smtClean="0">
                <a:latin typeface="Century Gothic"/>
                <a:ea typeface="Calibri"/>
                <a:cs typeface="Times New Roman"/>
              </a:rPr>
              <a:t>: </a:t>
            </a:r>
            <a:r>
              <a:rPr lang="en-US" sz="900" dirty="0" smtClean="0">
                <a:latin typeface="Century Gothic"/>
                <a:ea typeface="Calibri"/>
                <a:cs typeface="Times New Roman"/>
              </a:rPr>
              <a:t>PTO Outdoor Movie Night @ 7:00pm. Movie Begins @ 8pm.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 smtClean="0">
                <a:latin typeface="Century Gothic"/>
                <a:ea typeface="Calibri"/>
                <a:cs typeface="Times New Roman"/>
              </a:rPr>
              <a:t>Oct. 17</a:t>
            </a:r>
            <a:r>
              <a:rPr lang="en-US" sz="900" b="1" baseline="30000" dirty="0" smtClean="0">
                <a:latin typeface="Century Gothic"/>
                <a:ea typeface="Calibri"/>
                <a:cs typeface="Times New Roman"/>
              </a:rPr>
              <a:t>th</a:t>
            </a:r>
            <a:r>
              <a:rPr lang="en-US" sz="900" b="1" dirty="0" smtClean="0">
                <a:latin typeface="Century Gothic"/>
                <a:ea typeface="Calibri"/>
                <a:cs typeface="Times New Roman"/>
              </a:rPr>
              <a:t>: </a:t>
            </a:r>
            <a:r>
              <a:rPr lang="en-US" sz="900" dirty="0" smtClean="0">
                <a:latin typeface="Century Gothic"/>
                <a:ea typeface="Calibri"/>
                <a:cs typeface="Times New Roman"/>
              </a:rPr>
              <a:t>Field Trip to Etowah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 smtClean="0">
                <a:latin typeface="Century Gothic"/>
                <a:ea typeface="Calibri"/>
                <a:cs typeface="Times New Roman"/>
              </a:rPr>
              <a:t>Oct. 31</a:t>
            </a:r>
            <a:r>
              <a:rPr lang="en-US" sz="900" b="1" baseline="30000" dirty="0" smtClean="0">
                <a:latin typeface="Century Gothic"/>
                <a:ea typeface="Calibri"/>
                <a:cs typeface="Times New Roman"/>
              </a:rPr>
              <a:t>st</a:t>
            </a:r>
            <a:r>
              <a:rPr lang="en-US" sz="900" b="1" dirty="0" smtClean="0">
                <a:latin typeface="Century Gothic"/>
                <a:ea typeface="Calibri"/>
                <a:cs typeface="Times New Roman"/>
              </a:rPr>
              <a:t> </a:t>
            </a:r>
            <a:r>
              <a:rPr lang="en-US" sz="900" dirty="0" smtClean="0">
                <a:latin typeface="Century Gothic"/>
                <a:ea typeface="Calibri"/>
                <a:cs typeface="Times New Roman"/>
              </a:rPr>
              <a:t>: Field Trip to Zoo Atlanta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 smtClean="0">
              <a:latin typeface="Century Gothic"/>
              <a:ea typeface="Calibri"/>
              <a:cs typeface="Times New Roman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900" dirty="0" smtClean="0">
                <a:latin typeface="Century Gothic"/>
                <a:ea typeface="Calibri"/>
                <a:cs typeface="Times New Roman"/>
              </a:rPr>
              <a:t>Just a reminder, students dismiss @ 1:00 every Wednesday in September.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 smtClean="0">
              <a:latin typeface="Century Gothic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ea typeface="Calibri"/>
              <a:cs typeface="Times New Roman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19565" y="5945500"/>
            <a:ext cx="2965855" cy="147765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Text Box 13"/>
          <p:cNvSpPr txBox="1"/>
          <p:nvPr/>
        </p:nvSpPr>
        <p:spPr>
          <a:xfrm>
            <a:off x="383255" y="5873666"/>
            <a:ext cx="2860284" cy="4146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7030A0"/>
                </a:solidFill>
                <a:effectLst/>
                <a:latin typeface="Simple Kind Of Girl"/>
                <a:ea typeface="Calibri"/>
                <a:cs typeface="Times New Roman"/>
              </a:rPr>
              <a:t>Language Arts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8" name="Text Box 16"/>
          <p:cNvSpPr txBox="1"/>
          <p:nvPr/>
        </p:nvSpPr>
        <p:spPr>
          <a:xfrm>
            <a:off x="1308197" y="5470403"/>
            <a:ext cx="4115243" cy="56324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Markus the Cow"/>
                <a:ea typeface="Calibri"/>
                <a:cs typeface="Times New Roman"/>
              </a:rPr>
              <a:t>What We’re Learning</a:t>
            </a:r>
            <a:r>
              <a:rPr lang="en-US" sz="2800" dirty="0">
                <a:effectLst/>
                <a:latin typeface="Times New Roman"/>
                <a:ea typeface="Calibri"/>
                <a:cs typeface="Times New Roman"/>
              </a:rPr>
              <a:t>…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19565" y="7503292"/>
            <a:ext cx="2965855" cy="148845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Text Box 18"/>
          <p:cNvSpPr txBox="1"/>
          <p:nvPr/>
        </p:nvSpPr>
        <p:spPr>
          <a:xfrm>
            <a:off x="376905" y="7444971"/>
            <a:ext cx="2871743" cy="4146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C00000"/>
                </a:solidFill>
                <a:effectLst/>
                <a:latin typeface="Simple Kind Of Girl"/>
                <a:ea typeface="Calibri"/>
                <a:cs typeface="Times New Roman"/>
              </a:rPr>
              <a:t>Math</a:t>
            </a:r>
            <a:endParaRPr lang="en-US" sz="1100" dirty="0">
              <a:solidFill>
                <a:srgbClr val="C0000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21" name="Text Box 20"/>
          <p:cNvSpPr txBox="1"/>
          <p:nvPr/>
        </p:nvSpPr>
        <p:spPr>
          <a:xfrm>
            <a:off x="3631203" y="5882899"/>
            <a:ext cx="2870725" cy="4146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70C0"/>
                </a:solidFill>
                <a:effectLst/>
                <a:latin typeface="Simple Kind Of Girl"/>
                <a:ea typeface="Calibri"/>
                <a:cs typeface="Times New Roman"/>
              </a:rPr>
              <a:t>Science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22" name="Text Box 22"/>
          <p:cNvSpPr txBox="1"/>
          <p:nvPr/>
        </p:nvSpPr>
        <p:spPr>
          <a:xfrm>
            <a:off x="3638568" y="7433945"/>
            <a:ext cx="2872885" cy="4146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8000"/>
                </a:solidFill>
                <a:effectLst/>
                <a:latin typeface="Simple Kind Of Girl"/>
                <a:ea typeface="Calibri"/>
                <a:cs typeface="Times New Roman"/>
              </a:rPr>
              <a:t>Social Studies</a:t>
            </a:r>
            <a:endParaRPr lang="en-US" sz="1100" dirty="0">
              <a:solidFill>
                <a:srgbClr val="00800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93304" y="7703656"/>
            <a:ext cx="286703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itchFamily="34" charset="0"/>
              </a:rPr>
              <a:t>We are studying the Native Americans.  Comparing and contrasting how the different tribes meet their basic needs, as well as identifying their geographic locations.</a:t>
            </a:r>
          </a:p>
          <a:p>
            <a:r>
              <a:rPr lang="en-US" sz="550" dirty="0">
                <a:latin typeface="Century Gothic" pitchFamily="34" charset="0"/>
              </a:rPr>
              <a:t>SS4H1 The student will describe how early Native American cultures developed </a:t>
            </a:r>
            <a:r>
              <a:rPr lang="en-US" sz="550" dirty="0" err="1" smtClean="0">
                <a:latin typeface="Century Gothic" pitchFamily="34" charset="0"/>
              </a:rPr>
              <a:t>inNorth</a:t>
            </a:r>
            <a:r>
              <a:rPr lang="en-US" sz="550" dirty="0" smtClean="0">
                <a:latin typeface="Century Gothic" pitchFamily="34" charset="0"/>
              </a:rPr>
              <a:t> </a:t>
            </a:r>
            <a:r>
              <a:rPr lang="en-US" sz="550" dirty="0">
                <a:latin typeface="Century Gothic" pitchFamily="34" charset="0"/>
              </a:rPr>
              <a:t>America.</a:t>
            </a:r>
          </a:p>
          <a:p>
            <a:r>
              <a:rPr lang="en-US" sz="550" dirty="0">
                <a:latin typeface="Century Gothic" pitchFamily="34" charset="0"/>
              </a:rPr>
              <a:t>a. Locate where Native Americans settled with emphasis on the Arctic (Inuit),</a:t>
            </a:r>
          </a:p>
          <a:p>
            <a:r>
              <a:rPr lang="en-US" sz="550" dirty="0">
                <a:latin typeface="Century Gothic" pitchFamily="34" charset="0"/>
              </a:rPr>
              <a:t>Northwest (Kwakiutl), Plateau (Nez Perce), Southwest (Hopi), Plains (Pawnee), </a:t>
            </a:r>
          </a:p>
          <a:p>
            <a:r>
              <a:rPr lang="en-US" sz="550" dirty="0">
                <a:latin typeface="Century Gothic" pitchFamily="34" charset="0"/>
              </a:rPr>
              <a:t>and Southeast (Seminole).</a:t>
            </a:r>
          </a:p>
          <a:p>
            <a:r>
              <a:rPr lang="en-US" sz="550" dirty="0">
                <a:latin typeface="Century Gothic" pitchFamily="34" charset="0"/>
              </a:rPr>
              <a:t>b. Describe how Native Americans used their environment to obtain food, clothing, </a:t>
            </a:r>
          </a:p>
          <a:p>
            <a:r>
              <a:rPr lang="en-US" sz="550" dirty="0">
                <a:latin typeface="Century Gothic" pitchFamily="34" charset="0"/>
              </a:rPr>
              <a:t>and shelter.</a:t>
            </a:r>
          </a:p>
          <a:p>
            <a:endParaRPr lang="en-US" sz="1200" dirty="0">
              <a:latin typeface="Century Gothic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2057" y="6149821"/>
            <a:ext cx="28670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itchFamily="34" charset="0"/>
              </a:rPr>
              <a:t>We will continue our study of key writing elements, focusing on key ideas and details, reading informational and historical text. Students will also begin writing their fist explanatory essay.</a:t>
            </a:r>
          </a:p>
          <a:p>
            <a:r>
              <a:rPr lang="en-US" sz="550" dirty="0">
                <a:latin typeface="Century Gothic" pitchFamily="34" charset="0"/>
              </a:rPr>
              <a:t>ELACC4RL1: Refer to details and examples in a text when explaining what the </a:t>
            </a:r>
          </a:p>
          <a:p>
            <a:r>
              <a:rPr lang="en-US" sz="550" dirty="0">
                <a:latin typeface="Century Gothic" pitchFamily="34" charset="0"/>
              </a:rPr>
              <a:t>text says explicitly and when drawing inferences from the text</a:t>
            </a:r>
            <a:r>
              <a:rPr lang="en-US" sz="550" dirty="0" smtClean="0">
                <a:latin typeface="Century Gothic" pitchFamily="34" charset="0"/>
              </a:rPr>
              <a:t>.</a:t>
            </a:r>
          </a:p>
          <a:p>
            <a:r>
              <a:rPr lang="en-US" sz="550" dirty="0">
                <a:latin typeface="Century Gothic" pitchFamily="34" charset="0"/>
              </a:rPr>
              <a:t>ELACC4RI1: Refer to details and examples in a text when explaining what the </a:t>
            </a:r>
          </a:p>
          <a:p>
            <a:r>
              <a:rPr lang="en-US" sz="550" dirty="0">
                <a:latin typeface="Century Gothic" pitchFamily="34" charset="0"/>
              </a:rPr>
              <a:t>text says explicitly and when drawing inferences from the text</a:t>
            </a:r>
            <a:r>
              <a:rPr lang="en-US" sz="550" dirty="0" smtClean="0">
                <a:latin typeface="Century Gothic" pitchFamily="34" charset="0"/>
              </a:rPr>
              <a:t>.</a:t>
            </a:r>
          </a:p>
          <a:p>
            <a:r>
              <a:rPr lang="en-US" sz="550" dirty="0">
                <a:latin typeface="Century Gothic" pitchFamily="34" charset="0"/>
              </a:rPr>
              <a:t>ELACC4RI2: Determine the main idea of a text and explain how it is supported </a:t>
            </a:r>
          </a:p>
          <a:p>
            <a:r>
              <a:rPr lang="en-US" sz="550" dirty="0">
                <a:latin typeface="Century Gothic" pitchFamily="34" charset="0"/>
              </a:rPr>
              <a:t>by key details; summarize the text.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33992" y="7672877"/>
            <a:ext cx="28670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itchFamily="34" charset="0"/>
              </a:rPr>
              <a:t>We will continue to work on place value, as well as begin working on number operations, such as adding, subtracting, and multiplying multi-digit whole numbers.  </a:t>
            </a:r>
          </a:p>
          <a:p>
            <a:r>
              <a:rPr lang="en-US" sz="550" dirty="0">
                <a:latin typeface="Century Gothic" pitchFamily="34" charset="0"/>
              </a:rPr>
              <a:t>MCC4.NBT.2 Read and write multi-digit whole </a:t>
            </a:r>
            <a:r>
              <a:rPr lang="en-US" sz="550" dirty="0" smtClean="0">
                <a:latin typeface="Century Gothic" pitchFamily="34" charset="0"/>
              </a:rPr>
              <a:t>numbers </a:t>
            </a:r>
            <a:r>
              <a:rPr lang="en-US" sz="550" dirty="0">
                <a:latin typeface="Century Gothic" pitchFamily="34" charset="0"/>
              </a:rPr>
              <a:t>using base-ten numerals, number </a:t>
            </a:r>
            <a:r>
              <a:rPr lang="en-US" sz="550" dirty="0" smtClean="0">
                <a:latin typeface="Century Gothic" pitchFamily="34" charset="0"/>
              </a:rPr>
              <a:t>names</a:t>
            </a:r>
            <a:r>
              <a:rPr lang="en-US" sz="550" dirty="0">
                <a:latin typeface="Century Gothic" pitchFamily="34" charset="0"/>
              </a:rPr>
              <a:t>, and expanded form. Compare two </a:t>
            </a:r>
          </a:p>
          <a:p>
            <a:r>
              <a:rPr lang="en-US" sz="550" dirty="0">
                <a:latin typeface="Century Gothic" pitchFamily="34" charset="0"/>
              </a:rPr>
              <a:t>multi-digit numbers based on meanings of </a:t>
            </a:r>
            <a:r>
              <a:rPr lang="en-US" sz="550" dirty="0" smtClean="0">
                <a:latin typeface="Century Gothic" pitchFamily="34" charset="0"/>
              </a:rPr>
              <a:t>the </a:t>
            </a:r>
            <a:r>
              <a:rPr lang="en-US" sz="550" dirty="0">
                <a:latin typeface="Century Gothic" pitchFamily="34" charset="0"/>
              </a:rPr>
              <a:t>digits in each place, using &gt;, =, and &lt; </a:t>
            </a:r>
            <a:r>
              <a:rPr lang="en-US" sz="550" dirty="0" smtClean="0">
                <a:latin typeface="Century Gothic" pitchFamily="34" charset="0"/>
              </a:rPr>
              <a:t>symbols </a:t>
            </a:r>
            <a:r>
              <a:rPr lang="en-US" sz="550" dirty="0">
                <a:latin typeface="Century Gothic" pitchFamily="34" charset="0"/>
              </a:rPr>
              <a:t>to record the results of comparisons</a:t>
            </a:r>
            <a:r>
              <a:rPr lang="en-US" sz="550" dirty="0" smtClean="0">
                <a:latin typeface="Century Gothic" pitchFamily="34" charset="0"/>
              </a:rPr>
              <a:t>.</a:t>
            </a:r>
          </a:p>
          <a:p>
            <a:r>
              <a:rPr lang="en-US" sz="550" dirty="0">
                <a:latin typeface="Century Gothic" pitchFamily="34" charset="0"/>
              </a:rPr>
              <a:t>MCC4.NBT.3 Use place value </a:t>
            </a:r>
            <a:r>
              <a:rPr lang="en-US" sz="550" dirty="0" smtClean="0">
                <a:latin typeface="Century Gothic" pitchFamily="34" charset="0"/>
              </a:rPr>
              <a:t>understanding </a:t>
            </a:r>
            <a:r>
              <a:rPr lang="en-US" sz="550" dirty="0">
                <a:latin typeface="Century Gothic" pitchFamily="34" charset="0"/>
              </a:rPr>
              <a:t>to round multi-digit whole </a:t>
            </a:r>
          </a:p>
          <a:p>
            <a:r>
              <a:rPr lang="en-US" sz="550" dirty="0">
                <a:latin typeface="Century Gothic" pitchFamily="34" charset="0"/>
              </a:rPr>
              <a:t>numbers to any place. </a:t>
            </a:r>
            <a:endParaRPr lang="en-US" sz="550" dirty="0" smtClean="0">
              <a:latin typeface="Century Gothic" pitchFamily="34" charset="0"/>
            </a:endParaRPr>
          </a:p>
          <a:p>
            <a:r>
              <a:rPr lang="en-US" sz="550" dirty="0">
                <a:latin typeface="Century Gothic" pitchFamily="34" charset="0"/>
              </a:rPr>
              <a:t>MCC4.NBT.4 Fluently add and </a:t>
            </a:r>
            <a:r>
              <a:rPr lang="en-US" sz="550" dirty="0" smtClean="0">
                <a:latin typeface="Century Gothic" pitchFamily="34" charset="0"/>
              </a:rPr>
              <a:t>subtract </a:t>
            </a:r>
            <a:r>
              <a:rPr lang="en-US" sz="550" dirty="0">
                <a:latin typeface="Century Gothic" pitchFamily="34" charset="0"/>
              </a:rPr>
              <a:t>multi-digit whole numbers </a:t>
            </a:r>
          </a:p>
          <a:p>
            <a:r>
              <a:rPr lang="en-US" sz="550" dirty="0">
                <a:latin typeface="Century Gothic" pitchFamily="34" charset="0"/>
              </a:rPr>
              <a:t>using the standard algorithm.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96796" y="6133829"/>
            <a:ext cx="2867032" cy="123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itchFamily="34" charset="0"/>
              </a:rPr>
              <a:t>We will continue studying the ecosystem, concentrating on food webs, energy pyramids and habitats. Students will complete a final project for this unit. See rubric for more details.</a:t>
            </a:r>
          </a:p>
          <a:p>
            <a:r>
              <a:rPr lang="en-US" sz="550" dirty="0">
                <a:latin typeface="Century Gothic" pitchFamily="34" charset="0"/>
              </a:rPr>
              <a:t>S4L1. Students will describe the roles of organisms and the flow of energy within an ecosystem. </a:t>
            </a:r>
            <a:endParaRPr lang="en-US" sz="550" dirty="0" smtClean="0">
              <a:latin typeface="Century Gothic" pitchFamily="34" charset="0"/>
            </a:endParaRPr>
          </a:p>
          <a:p>
            <a:r>
              <a:rPr lang="en-US" sz="550" dirty="0">
                <a:latin typeface="Century Gothic" pitchFamily="34" charset="0"/>
              </a:rPr>
              <a:t>S4L2. Students will identify factors that affect the survival or extinction of organisms such as </a:t>
            </a:r>
          </a:p>
          <a:p>
            <a:r>
              <a:rPr lang="en-US" sz="550" dirty="0">
                <a:latin typeface="Century Gothic" pitchFamily="34" charset="0"/>
              </a:rPr>
              <a:t>adaptation, variation of behaviors (hibernation), and external features (camouflage and </a:t>
            </a:r>
          </a:p>
          <a:p>
            <a:r>
              <a:rPr lang="en-US" sz="550" dirty="0">
                <a:latin typeface="Century Gothic" pitchFamily="34" charset="0"/>
              </a:rPr>
              <a:t>protection). </a:t>
            </a:r>
            <a:endParaRPr lang="en-US" sz="550" dirty="0" smtClean="0">
              <a:latin typeface="Century Gothic" pitchFamily="34" charset="0"/>
            </a:endParaRPr>
          </a:p>
        </p:txBody>
      </p:sp>
      <p:pic>
        <p:nvPicPr>
          <p:cNvPr id="7173" name="Picture 5" descr="C:\Users\smiller\Documents\TpT\Clipart My Cute Graphics\apples\girl-with-appl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91" y="322831"/>
            <a:ext cx="1011731" cy="183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smiller\Documents\TpT\Clipart My Cute Graphics\apples\apple-tree-with-fallen-apple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359" y="7239313"/>
            <a:ext cx="672906" cy="891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C:\Users\smiller\Documents\TpT\Clipart My Cute Graphics\apples\big-green-appl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440" y="5577235"/>
            <a:ext cx="286019" cy="331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C:\Users\smiller\Documents\TpT\Clipart My Cute Graphics\apples\big-appl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23738" y="5574226"/>
            <a:ext cx="284458" cy="331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" name="Straight Connector 37"/>
          <p:cNvCxnSpPr/>
          <p:nvPr/>
        </p:nvCxnSpPr>
        <p:spPr>
          <a:xfrm>
            <a:off x="156753" y="2166000"/>
            <a:ext cx="6521184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 descr="C:\Users\smiller\Documents\TpT\Clipart My Cute Graphics\apples\apples-in-basket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567" y="445375"/>
            <a:ext cx="1725584" cy="168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5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721</Words>
  <Application>Microsoft Office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Century Gothic</vt:lpstr>
      <vt:lpstr>Markus the Cow</vt:lpstr>
      <vt:lpstr>Miserably Lose</vt:lpstr>
      <vt:lpstr>Simple Kind Of Girl</vt:lpstr>
      <vt:lpstr>Smiley Monster</vt:lpstr>
      <vt:lpstr>Times New Roman</vt:lpstr>
      <vt:lpstr>Wingdings</vt:lpstr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Amy Bray</cp:lastModifiedBy>
  <cp:revision>4</cp:revision>
  <cp:lastPrinted>2014-09-05T01:21:24Z</cp:lastPrinted>
  <dcterms:created xsi:type="dcterms:W3CDTF">2014-09-04T19:37:18Z</dcterms:created>
  <dcterms:modified xsi:type="dcterms:W3CDTF">2014-09-05T14:18:03Z</dcterms:modified>
</cp:coreProperties>
</file>