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E6F-DF21-4C30-8EA3-24A9EC2A359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537F-1A92-4F63-B8AB-76A7ACDF3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8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E6F-DF21-4C30-8EA3-24A9EC2A359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537F-1A92-4F63-B8AB-76A7ACDF3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1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E6F-DF21-4C30-8EA3-24A9EC2A359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537F-1A92-4F63-B8AB-76A7ACDF3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E6F-DF21-4C30-8EA3-24A9EC2A359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537F-1A92-4F63-B8AB-76A7ACDF3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E6F-DF21-4C30-8EA3-24A9EC2A359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537F-1A92-4F63-B8AB-76A7ACDF3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0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E6F-DF21-4C30-8EA3-24A9EC2A359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537F-1A92-4F63-B8AB-76A7ACDF3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4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E6F-DF21-4C30-8EA3-24A9EC2A359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537F-1A92-4F63-B8AB-76A7ACDF3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E6F-DF21-4C30-8EA3-24A9EC2A359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537F-1A92-4F63-B8AB-76A7ACDF3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E6F-DF21-4C30-8EA3-24A9EC2A359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537F-1A92-4F63-B8AB-76A7ACDF3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E6F-DF21-4C30-8EA3-24A9EC2A359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537F-1A92-4F63-B8AB-76A7ACDF3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8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1E6F-DF21-4C30-8EA3-24A9EC2A359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537F-1A92-4F63-B8AB-76A7ACDF3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71E6F-DF21-4C30-8EA3-24A9EC2A359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537F-1A92-4F63-B8AB-76A7ACDF3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5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3598849" y="129434"/>
            <a:ext cx="4946837" cy="1490046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5" name="Picture 4" descr="C:\Users\smiller\Documents\TpT\Clipart _from_TpT\1 Borders and Frames\Black and White Borders\Free Amazing FRames 1\Image 5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574" y="29818"/>
            <a:ext cx="5095324" cy="681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ounded Rectangle 26"/>
          <p:cNvSpPr/>
          <p:nvPr/>
        </p:nvSpPr>
        <p:spPr>
          <a:xfrm>
            <a:off x="6245700" y="4229101"/>
            <a:ext cx="2215988" cy="106021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8" name="Rounded Rectangle 27"/>
          <p:cNvSpPr/>
          <p:nvPr/>
        </p:nvSpPr>
        <p:spPr>
          <a:xfrm>
            <a:off x="6245699" y="5324342"/>
            <a:ext cx="2215989" cy="13304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cxnSp>
        <p:nvCxnSpPr>
          <p:cNvPr id="5" name="Straight Connector 4"/>
          <p:cNvCxnSpPr/>
          <p:nvPr/>
        </p:nvCxnSpPr>
        <p:spPr>
          <a:xfrm>
            <a:off x="3598849" y="1600799"/>
            <a:ext cx="495395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65776" y="4524737"/>
            <a:ext cx="2398157" cy="21259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" name="Text Box 24"/>
          <p:cNvSpPr txBox="1"/>
          <p:nvPr/>
        </p:nvSpPr>
        <p:spPr>
          <a:xfrm>
            <a:off x="3707481" y="4503615"/>
            <a:ext cx="2664840" cy="31099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>
                <a:solidFill>
                  <a:srgbClr val="7030A0"/>
                </a:solidFill>
                <a:latin typeface="Simple Kind Of Girl"/>
                <a:ea typeface="Calibri"/>
                <a:cs typeface="Times New Roman"/>
              </a:rPr>
              <a:t>Important Reminders</a:t>
            </a:r>
            <a:endParaRPr lang="en-US" sz="825" dirty="0">
              <a:ea typeface="Calibri"/>
              <a:cs typeface="Times New Roman"/>
            </a:endParaRPr>
          </a:p>
        </p:txBody>
      </p:sp>
      <p:sp>
        <p:nvSpPr>
          <p:cNvPr id="15" name="Text Box 26"/>
          <p:cNvSpPr txBox="1"/>
          <p:nvPr/>
        </p:nvSpPr>
        <p:spPr>
          <a:xfrm>
            <a:off x="3779577" y="4746178"/>
            <a:ext cx="2315768" cy="179285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788" dirty="0">
                <a:latin typeface="Century Gothic"/>
                <a:ea typeface="Calibri"/>
                <a:cs typeface="Times New Roman"/>
              </a:rPr>
              <a:t>Oct. 8, ½ Dismissal @ 1; Birdies for Brighten, at Chapel Hills @12 pm</a:t>
            </a:r>
          </a:p>
          <a:p>
            <a:r>
              <a:rPr lang="en-US" sz="788" dirty="0">
                <a:latin typeface="Century Gothic"/>
                <a:ea typeface="Calibri"/>
                <a:cs typeface="Times New Roman"/>
              </a:rPr>
              <a:t>Oct 15</a:t>
            </a:r>
            <a:r>
              <a:rPr lang="en-US" sz="788" baseline="30000" dirty="0">
                <a:latin typeface="Century Gothic"/>
                <a:ea typeface="Calibri"/>
                <a:cs typeface="Times New Roman"/>
              </a:rPr>
              <a:t>th</a:t>
            </a:r>
            <a:r>
              <a:rPr lang="en-US" sz="788" dirty="0">
                <a:latin typeface="Century Gothic"/>
                <a:ea typeface="Calibri"/>
                <a:cs typeface="Times New Roman"/>
              </a:rPr>
              <a:t>: Report Cards, ½ dismissal</a:t>
            </a:r>
          </a:p>
          <a:p>
            <a:r>
              <a:rPr lang="en-US" sz="788" dirty="0">
                <a:latin typeface="Century Gothic"/>
                <a:ea typeface="Calibri"/>
                <a:cs typeface="Times New Roman"/>
              </a:rPr>
              <a:t>Oct. 16</a:t>
            </a:r>
            <a:r>
              <a:rPr lang="en-US" sz="788" baseline="30000" dirty="0">
                <a:latin typeface="Century Gothic"/>
                <a:ea typeface="Calibri"/>
                <a:cs typeface="Times New Roman"/>
              </a:rPr>
              <a:t>th</a:t>
            </a:r>
            <a:r>
              <a:rPr lang="en-US" sz="788" dirty="0">
                <a:latin typeface="Century Gothic"/>
                <a:ea typeface="Calibri"/>
                <a:cs typeface="Times New Roman"/>
              </a:rPr>
              <a:t>: Spirit Night @ Chick-Fil-A</a:t>
            </a:r>
          </a:p>
          <a:p>
            <a:r>
              <a:rPr lang="en-US" sz="788" dirty="0">
                <a:latin typeface="Century Gothic"/>
                <a:ea typeface="Calibri"/>
                <a:cs typeface="Times New Roman"/>
              </a:rPr>
              <a:t>Oct</a:t>
            </a:r>
            <a:r>
              <a:rPr lang="en-US" sz="788" dirty="0">
                <a:latin typeface="Century Gothic"/>
                <a:ea typeface="Calibri"/>
                <a:cs typeface="Times New Roman"/>
              </a:rPr>
              <a:t>. 17</a:t>
            </a:r>
            <a:r>
              <a:rPr lang="en-US" sz="788" baseline="30000" dirty="0">
                <a:latin typeface="Century Gothic"/>
                <a:ea typeface="Calibri"/>
                <a:cs typeface="Times New Roman"/>
              </a:rPr>
              <a:t>th</a:t>
            </a:r>
            <a:r>
              <a:rPr lang="en-US" sz="788" dirty="0">
                <a:latin typeface="Century Gothic"/>
                <a:ea typeface="Calibri"/>
                <a:cs typeface="Times New Roman"/>
              </a:rPr>
              <a:t>: Field Trip to </a:t>
            </a:r>
            <a:r>
              <a:rPr lang="en-US" sz="788" dirty="0">
                <a:latin typeface="Century Gothic"/>
                <a:ea typeface="Calibri"/>
                <a:cs typeface="Times New Roman"/>
              </a:rPr>
              <a:t>Etowah depart @8:45 am</a:t>
            </a:r>
          </a:p>
          <a:p>
            <a:r>
              <a:rPr lang="en-US" sz="788" dirty="0">
                <a:latin typeface="Century Gothic"/>
                <a:ea typeface="Calibri"/>
                <a:cs typeface="Times New Roman"/>
              </a:rPr>
              <a:t>Oct. 24</a:t>
            </a:r>
            <a:r>
              <a:rPr lang="en-US" sz="788" baseline="30000" dirty="0">
                <a:latin typeface="Century Gothic"/>
                <a:ea typeface="Calibri"/>
                <a:cs typeface="Times New Roman"/>
              </a:rPr>
              <a:t>th</a:t>
            </a:r>
            <a:r>
              <a:rPr lang="en-US" sz="788" dirty="0">
                <a:latin typeface="Century Gothic"/>
                <a:ea typeface="Calibri"/>
                <a:cs typeface="Times New Roman"/>
              </a:rPr>
              <a:t>” </a:t>
            </a:r>
            <a:r>
              <a:rPr lang="en-US" sz="788" dirty="0" err="1">
                <a:latin typeface="Century Gothic"/>
                <a:ea typeface="Calibri"/>
                <a:cs typeface="Times New Roman"/>
              </a:rPr>
              <a:t>Octoberfest</a:t>
            </a:r>
            <a:r>
              <a:rPr lang="en-US" sz="788" dirty="0">
                <a:latin typeface="Century Gothic"/>
                <a:ea typeface="Calibri"/>
                <a:cs typeface="Times New Roman"/>
              </a:rPr>
              <a:t> from 6-8 pm.</a:t>
            </a:r>
          </a:p>
          <a:p>
            <a:r>
              <a:rPr lang="en-US" sz="788" dirty="0">
                <a:latin typeface="Century Gothic"/>
                <a:ea typeface="Calibri"/>
                <a:cs typeface="Times New Roman"/>
              </a:rPr>
              <a:t>Oct. 25</a:t>
            </a:r>
            <a:r>
              <a:rPr lang="en-US" sz="788" baseline="30000" dirty="0">
                <a:latin typeface="Century Gothic"/>
                <a:ea typeface="Calibri"/>
                <a:cs typeface="Times New Roman"/>
              </a:rPr>
              <a:t>th</a:t>
            </a:r>
            <a:r>
              <a:rPr lang="en-US" sz="788" dirty="0">
                <a:latin typeface="Century Gothic"/>
                <a:ea typeface="Calibri"/>
                <a:cs typeface="Times New Roman"/>
              </a:rPr>
              <a:t>: Volunteer Work Day from 9-12.</a:t>
            </a:r>
          </a:p>
          <a:p>
            <a:r>
              <a:rPr lang="en-US" sz="788" dirty="0">
                <a:latin typeface="Century Gothic"/>
                <a:ea typeface="Calibri"/>
                <a:cs typeface="Times New Roman"/>
              </a:rPr>
              <a:t>Oct. 27</a:t>
            </a:r>
            <a:r>
              <a:rPr lang="en-US" sz="788" baseline="30000" dirty="0">
                <a:latin typeface="Century Gothic"/>
                <a:ea typeface="Calibri"/>
                <a:cs typeface="Times New Roman"/>
              </a:rPr>
              <a:t>th</a:t>
            </a:r>
            <a:r>
              <a:rPr lang="en-US" sz="788" dirty="0">
                <a:latin typeface="Century Gothic"/>
                <a:ea typeface="Calibri"/>
                <a:cs typeface="Times New Roman"/>
              </a:rPr>
              <a:t>: PTO Meeting @ 5</a:t>
            </a:r>
            <a:endParaRPr lang="en-US" sz="788" dirty="0">
              <a:latin typeface="Century Gothic"/>
              <a:ea typeface="Calibri"/>
              <a:cs typeface="Times New Roman"/>
            </a:endParaRPr>
          </a:p>
          <a:p>
            <a:r>
              <a:rPr lang="en-US" sz="788" dirty="0">
                <a:latin typeface="Century Gothic"/>
                <a:ea typeface="Calibri"/>
                <a:cs typeface="Times New Roman"/>
              </a:rPr>
              <a:t>Oct. 31</a:t>
            </a:r>
            <a:r>
              <a:rPr lang="en-US" sz="788" baseline="30000" dirty="0">
                <a:latin typeface="Century Gothic"/>
                <a:ea typeface="Calibri"/>
                <a:cs typeface="Times New Roman"/>
              </a:rPr>
              <a:t>st</a:t>
            </a:r>
            <a:r>
              <a:rPr lang="en-US" sz="788" dirty="0">
                <a:latin typeface="Century Gothic"/>
                <a:ea typeface="Calibri"/>
                <a:cs typeface="Times New Roman"/>
              </a:rPr>
              <a:t> : Field Trip to Zoo </a:t>
            </a:r>
            <a:r>
              <a:rPr lang="en-US" sz="788" dirty="0">
                <a:latin typeface="Century Gothic"/>
                <a:ea typeface="Calibri"/>
                <a:cs typeface="Times New Roman"/>
              </a:rPr>
              <a:t>Atlanta departure @ 9:30am</a:t>
            </a:r>
            <a:endParaRPr lang="en-US" sz="788" dirty="0">
              <a:latin typeface="Century Gothic"/>
              <a:ea typeface="Calibri"/>
              <a:cs typeface="Times New Roman"/>
            </a:endParaRPr>
          </a:p>
          <a:p>
            <a:endParaRPr lang="en-US" sz="788" dirty="0">
              <a:latin typeface="Century Gothic"/>
              <a:ea typeface="Calibri"/>
              <a:cs typeface="Times New Roman"/>
            </a:endParaRPr>
          </a:p>
          <a:p>
            <a:pPr marL="128588" indent="-128588">
              <a:buFont typeface="Wingdings" panose="05000000000000000000" pitchFamily="2" charset="2"/>
              <a:buChar char="v"/>
            </a:pPr>
            <a:r>
              <a:rPr lang="en-US" sz="788" dirty="0">
                <a:latin typeface="Century Gothic"/>
                <a:ea typeface="Calibri"/>
                <a:cs typeface="Times New Roman"/>
              </a:rPr>
              <a:t>Just a reminder, students dismiss @ 1:00 every Wednesday </a:t>
            </a:r>
            <a:r>
              <a:rPr lang="en-US" sz="788" dirty="0">
                <a:latin typeface="Century Gothic"/>
                <a:ea typeface="Calibri"/>
                <a:cs typeface="Times New Roman"/>
              </a:rPr>
              <a:t>in October.</a:t>
            </a:r>
            <a:endParaRPr lang="en-US" sz="900" dirty="0">
              <a:latin typeface="Century Gothic"/>
              <a:ea typeface="Calibri"/>
              <a:cs typeface="Times New Roman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245700" y="2119237"/>
            <a:ext cx="2215988" cy="108099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7" name="Text Box 13"/>
          <p:cNvSpPr txBox="1"/>
          <p:nvPr/>
        </p:nvSpPr>
        <p:spPr>
          <a:xfrm>
            <a:off x="6484537" y="2093318"/>
            <a:ext cx="1738313" cy="31099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>
                <a:solidFill>
                  <a:srgbClr val="7030A0"/>
                </a:solidFill>
                <a:latin typeface="Simple Kind Of Girl"/>
                <a:ea typeface="Calibri"/>
                <a:cs typeface="Times New Roman"/>
              </a:rPr>
              <a:t>Language Arts</a:t>
            </a:r>
            <a:endParaRPr lang="en-US" sz="1050" dirty="0">
              <a:ea typeface="Calibri"/>
              <a:cs typeface="Times New Roman"/>
            </a:endParaRPr>
          </a:p>
        </p:txBody>
      </p:sp>
      <p:sp>
        <p:nvSpPr>
          <p:cNvPr id="18" name="Text Box 16"/>
          <p:cNvSpPr txBox="1"/>
          <p:nvPr/>
        </p:nvSpPr>
        <p:spPr>
          <a:xfrm>
            <a:off x="6343910" y="1579730"/>
            <a:ext cx="1887814" cy="42243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latin typeface="Markus the Cow"/>
                <a:ea typeface="Calibri"/>
                <a:cs typeface="Times New Roman"/>
              </a:rPr>
              <a:t>What We’re Learning</a:t>
            </a:r>
            <a:r>
              <a:rPr lang="en-US" dirty="0">
                <a:latin typeface="Times New Roman"/>
                <a:ea typeface="Calibri"/>
                <a:cs typeface="Times New Roman"/>
              </a:rPr>
              <a:t>…</a:t>
            </a:r>
            <a:endParaRPr lang="en-US" dirty="0">
              <a:ea typeface="Calibri"/>
              <a:cs typeface="Times New Roman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245699" y="3245330"/>
            <a:ext cx="2215989" cy="94874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0" name="Text Box 18"/>
          <p:cNvSpPr txBox="1"/>
          <p:nvPr/>
        </p:nvSpPr>
        <p:spPr>
          <a:xfrm>
            <a:off x="6454436" y="3200400"/>
            <a:ext cx="1738313" cy="15690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>
                <a:solidFill>
                  <a:srgbClr val="C00000"/>
                </a:solidFill>
                <a:latin typeface="Simple Kind Of Girl"/>
                <a:ea typeface="Calibri"/>
                <a:cs typeface="Times New Roman"/>
              </a:rPr>
              <a:t>Math</a:t>
            </a:r>
            <a:endParaRPr lang="en-US" sz="1050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  <p:sp>
        <p:nvSpPr>
          <p:cNvPr id="21" name="Text Box 20"/>
          <p:cNvSpPr txBox="1"/>
          <p:nvPr/>
        </p:nvSpPr>
        <p:spPr>
          <a:xfrm>
            <a:off x="6428682" y="4229100"/>
            <a:ext cx="1738313" cy="1927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>
                <a:solidFill>
                  <a:srgbClr val="0070C0"/>
                </a:solidFill>
                <a:latin typeface="Simple Kind Of Girl"/>
                <a:ea typeface="Calibri"/>
                <a:cs typeface="Times New Roman"/>
              </a:rPr>
              <a:t>Science</a:t>
            </a:r>
            <a:endParaRPr lang="en-US" sz="1050" dirty="0">
              <a:ea typeface="Calibri"/>
              <a:cs typeface="Times New Roman"/>
            </a:endParaRPr>
          </a:p>
        </p:txBody>
      </p:sp>
      <p:sp>
        <p:nvSpPr>
          <p:cNvPr id="22" name="Text Box 22"/>
          <p:cNvSpPr txBox="1"/>
          <p:nvPr/>
        </p:nvSpPr>
        <p:spPr>
          <a:xfrm>
            <a:off x="6501727" y="5289709"/>
            <a:ext cx="1738313" cy="31099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>
                <a:solidFill>
                  <a:srgbClr val="008000"/>
                </a:solidFill>
                <a:latin typeface="Simple Kind Of Girl"/>
                <a:ea typeface="Calibri"/>
                <a:cs typeface="Times New Roman"/>
              </a:rPr>
              <a:t>Social Studies</a:t>
            </a:r>
            <a:endParaRPr lang="en-US" sz="1050" dirty="0">
              <a:solidFill>
                <a:srgbClr val="008000"/>
              </a:solidFill>
              <a:ea typeface="Calibri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03473" y="5429251"/>
            <a:ext cx="20869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latin typeface="Century Gothic" pitchFamily="34" charset="0"/>
              </a:rPr>
              <a:t>We </a:t>
            </a:r>
            <a:r>
              <a:rPr lang="en-US" sz="600" b="1" dirty="0">
                <a:latin typeface="Century Gothic" pitchFamily="34" charset="0"/>
              </a:rPr>
              <a:t>will finish up our study of </a:t>
            </a:r>
            <a:r>
              <a:rPr lang="en-US" sz="600" b="1" dirty="0">
                <a:latin typeface="Century Gothic" pitchFamily="34" charset="0"/>
              </a:rPr>
              <a:t>the Native </a:t>
            </a:r>
            <a:r>
              <a:rPr lang="en-US" sz="600" b="1" dirty="0">
                <a:latin typeface="Century Gothic" pitchFamily="34" charset="0"/>
              </a:rPr>
              <a:t>Americans and begin our study on explorers. </a:t>
            </a:r>
          </a:p>
          <a:p>
            <a:r>
              <a:rPr lang="en-US" sz="600" dirty="0">
                <a:latin typeface="Century Gothic" pitchFamily="34" charset="0"/>
              </a:rPr>
              <a:t>SS4H2 The student will describe European exploration in North America.</a:t>
            </a:r>
          </a:p>
          <a:p>
            <a:r>
              <a:rPr lang="en-US" sz="600" dirty="0">
                <a:latin typeface="Century Gothic" pitchFamily="34" charset="0"/>
              </a:rPr>
              <a:t>a. Describe the reasons for, obstacles to, and accomplishments of the Spanish,</a:t>
            </a:r>
          </a:p>
          <a:p>
            <a:r>
              <a:rPr lang="en-US" sz="600" dirty="0">
                <a:latin typeface="Century Gothic" pitchFamily="34" charset="0"/>
              </a:rPr>
              <a:t>French, and English explorations of John Cabot, Vasco </a:t>
            </a:r>
            <a:r>
              <a:rPr lang="en-US" sz="600" dirty="0" err="1">
                <a:latin typeface="Century Gothic" pitchFamily="34" charset="0"/>
              </a:rPr>
              <a:t>Núñez</a:t>
            </a:r>
            <a:r>
              <a:rPr lang="en-US" sz="600" dirty="0">
                <a:latin typeface="Century Gothic" pitchFamily="34" charset="0"/>
              </a:rPr>
              <a:t> de Balboa, Juan</a:t>
            </a:r>
          </a:p>
          <a:p>
            <a:r>
              <a:rPr lang="en-US" sz="600" dirty="0">
                <a:latin typeface="Century Gothic" pitchFamily="34" charset="0"/>
              </a:rPr>
              <a:t>Ponce de León, Christopher Columbus, Henry Hudson, and Jacques Cartier.</a:t>
            </a:r>
          </a:p>
          <a:p>
            <a:r>
              <a:rPr lang="en-US" sz="600" dirty="0">
                <a:latin typeface="Century Gothic" pitchFamily="34" charset="0"/>
              </a:rPr>
              <a:t>b. Describe examples of cooperation and conflict between Europeans and Native</a:t>
            </a:r>
          </a:p>
          <a:p>
            <a:r>
              <a:rPr lang="en-US" sz="600" dirty="0">
                <a:latin typeface="Century Gothic" pitchFamily="34" charset="0"/>
              </a:rPr>
              <a:t>Americans</a:t>
            </a:r>
            <a:endParaRPr lang="en-US" sz="600" dirty="0">
              <a:latin typeface="Century Gothic" pitchFamily="34" charset="0"/>
            </a:endParaRPr>
          </a:p>
          <a:p>
            <a:endParaRPr lang="en-US" sz="600" b="1" dirty="0">
              <a:latin typeface="Century Gothic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89200" y="2239552"/>
            <a:ext cx="2140196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b="1" dirty="0">
                <a:latin typeface="Century Gothic" pitchFamily="34" charset="0"/>
              </a:rPr>
              <a:t>We will continue our study of key writing elements, </a:t>
            </a:r>
            <a:r>
              <a:rPr lang="en-US" sz="675" b="1" dirty="0">
                <a:latin typeface="Century Gothic" pitchFamily="34" charset="0"/>
              </a:rPr>
              <a:t>and focusing on informational </a:t>
            </a:r>
            <a:r>
              <a:rPr lang="en-US" sz="675" b="1" dirty="0">
                <a:latin typeface="Century Gothic" pitchFamily="34" charset="0"/>
              </a:rPr>
              <a:t>text. </a:t>
            </a:r>
            <a:r>
              <a:rPr lang="en-US" sz="600" dirty="0">
                <a:latin typeface="Century Gothic" pitchFamily="34" charset="0"/>
              </a:rPr>
              <a:t>ELACC4RI1</a:t>
            </a:r>
            <a:r>
              <a:rPr lang="en-US" sz="600" dirty="0">
                <a:latin typeface="Century Gothic" pitchFamily="34" charset="0"/>
              </a:rPr>
              <a:t>: Refer to details and examples in a text when explaining what the </a:t>
            </a:r>
          </a:p>
          <a:p>
            <a:r>
              <a:rPr lang="en-US" sz="600" dirty="0">
                <a:latin typeface="Century Gothic" pitchFamily="34" charset="0"/>
              </a:rPr>
              <a:t>text says explicitly and when drawing inferences from the text.</a:t>
            </a:r>
          </a:p>
          <a:p>
            <a:r>
              <a:rPr lang="en-US" sz="600" dirty="0">
                <a:latin typeface="Century Gothic" pitchFamily="34" charset="0"/>
              </a:rPr>
              <a:t>ELACC4RI2: Determine the main idea of a text and explain how it is supported </a:t>
            </a:r>
          </a:p>
          <a:p>
            <a:r>
              <a:rPr lang="en-US" sz="600" dirty="0">
                <a:latin typeface="Century Gothic" pitchFamily="34" charset="0"/>
              </a:rPr>
              <a:t>by key details; summarize the text</a:t>
            </a:r>
            <a:endParaRPr lang="en-US" sz="900" dirty="0">
              <a:latin typeface="Century Gothic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43910" y="3342070"/>
            <a:ext cx="2046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latin typeface="Century Gothic" pitchFamily="34" charset="0"/>
              </a:rPr>
              <a:t>We </a:t>
            </a:r>
            <a:r>
              <a:rPr lang="en-US" sz="600" b="1" dirty="0">
                <a:latin typeface="Century Gothic" pitchFamily="34" charset="0"/>
              </a:rPr>
              <a:t>will </a:t>
            </a:r>
            <a:r>
              <a:rPr lang="en-US" sz="600" b="1" dirty="0">
                <a:latin typeface="Century Gothic" pitchFamily="34" charset="0"/>
              </a:rPr>
              <a:t>work on </a:t>
            </a:r>
            <a:r>
              <a:rPr lang="en-US" sz="600" b="1" dirty="0">
                <a:latin typeface="Century Gothic" pitchFamily="34" charset="0"/>
              </a:rPr>
              <a:t>multiplying and dividing </a:t>
            </a:r>
            <a:r>
              <a:rPr lang="en-US" sz="600" b="1" dirty="0">
                <a:latin typeface="Century Gothic" pitchFamily="34" charset="0"/>
              </a:rPr>
              <a:t>multi-digit whole </a:t>
            </a:r>
            <a:r>
              <a:rPr lang="en-US" sz="600" b="1" dirty="0">
                <a:latin typeface="Century Gothic" pitchFamily="34" charset="0"/>
              </a:rPr>
              <a:t>numbers .  </a:t>
            </a:r>
          </a:p>
          <a:p>
            <a:r>
              <a:rPr lang="en-US" sz="600" dirty="0">
                <a:latin typeface="Century Gothic" pitchFamily="34" charset="0"/>
              </a:rPr>
              <a:t>4.0A.1: Interpret multiplication equations as comparisons.</a:t>
            </a:r>
          </a:p>
          <a:p>
            <a:r>
              <a:rPr lang="en-US" sz="600" dirty="0">
                <a:latin typeface="Century Gothic" pitchFamily="34" charset="0"/>
              </a:rPr>
              <a:t>4.OA.2: Multiply or divide to solve word problems that include multiplicative comparison.</a:t>
            </a:r>
          </a:p>
          <a:p>
            <a:r>
              <a:rPr lang="en-US" sz="600" dirty="0">
                <a:latin typeface="Century Gothic" pitchFamily="34" charset="0"/>
              </a:rPr>
              <a:t>4.OA.3: Solve multi-step word problems using four operations.</a:t>
            </a:r>
          </a:p>
          <a:p>
            <a:endParaRPr lang="en-US" sz="600" b="1" dirty="0">
              <a:latin typeface="Century Gothic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20380" y="4400550"/>
            <a:ext cx="2109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latin typeface="Century Gothic" pitchFamily="34" charset="0"/>
              </a:rPr>
              <a:t>We will </a:t>
            </a:r>
            <a:r>
              <a:rPr lang="en-US" sz="600" b="1" dirty="0">
                <a:latin typeface="Century Gothic" pitchFamily="34" charset="0"/>
              </a:rPr>
              <a:t>finish our study off </a:t>
            </a:r>
            <a:r>
              <a:rPr lang="en-US" sz="600" b="1" dirty="0">
                <a:latin typeface="Century Gothic" pitchFamily="34" charset="0"/>
              </a:rPr>
              <a:t>the ecosystem, concentrating on </a:t>
            </a:r>
            <a:r>
              <a:rPr lang="en-US" sz="600" b="1" dirty="0">
                <a:latin typeface="Century Gothic" pitchFamily="34" charset="0"/>
              </a:rPr>
              <a:t>adaptations, and changes in the ecosystem. We will also begin our study of the water cycle.</a:t>
            </a:r>
          </a:p>
          <a:p>
            <a:r>
              <a:rPr lang="en-US" sz="600" dirty="0">
                <a:latin typeface="Century Gothic" pitchFamily="34" charset="0"/>
              </a:rPr>
              <a:t>S4L2</a:t>
            </a:r>
            <a:r>
              <a:rPr lang="en-US" sz="600" dirty="0">
                <a:latin typeface="Century Gothic" pitchFamily="34" charset="0"/>
              </a:rPr>
              <a:t>. Students will identify factors that affect the survival or extinction of organisms such as </a:t>
            </a:r>
          </a:p>
          <a:p>
            <a:r>
              <a:rPr lang="en-US" sz="600" dirty="0">
                <a:latin typeface="Century Gothic" pitchFamily="34" charset="0"/>
              </a:rPr>
              <a:t>adaptation, variation of behaviors (hibernation), and external features (camouflage and </a:t>
            </a:r>
          </a:p>
          <a:p>
            <a:r>
              <a:rPr lang="en-US" sz="600" dirty="0">
                <a:latin typeface="Century Gothic" pitchFamily="34" charset="0"/>
              </a:rPr>
              <a:t>protection). </a:t>
            </a:r>
          </a:p>
        </p:txBody>
      </p:sp>
      <p:pic>
        <p:nvPicPr>
          <p:cNvPr id="12291" name="Picture 3" descr="C:\Users\smiller\Documents\TpT\Clipart My Cute Graphics\Months\October\october-month-hallowee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018" y="165848"/>
            <a:ext cx="2914670" cy="144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C:\Users\smiller\Documents\TpT\Clipart My Cute Graphics\Borders\little-loops-border-me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775" y="1720583"/>
            <a:ext cx="2479925" cy="274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23"/>
          <p:cNvSpPr txBox="1"/>
          <p:nvPr/>
        </p:nvSpPr>
        <p:spPr>
          <a:xfrm>
            <a:off x="3779564" y="1783770"/>
            <a:ext cx="2551525" cy="31099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>
                <a:solidFill>
                  <a:srgbClr val="00B0F0"/>
                </a:solidFill>
                <a:latin typeface="Simple Kind Of Girl"/>
                <a:ea typeface="Calibri"/>
                <a:cs typeface="Times New Roman"/>
              </a:rPr>
              <a:t>A Note from the Teacher</a:t>
            </a:r>
            <a:endParaRPr lang="en-US" sz="825" dirty="0">
              <a:ea typeface="Calibri"/>
              <a:cs typeface="Times New Roman"/>
            </a:endParaRPr>
          </a:p>
        </p:txBody>
      </p:sp>
      <p:sp>
        <p:nvSpPr>
          <p:cNvPr id="14" name="Text Box 25"/>
          <p:cNvSpPr txBox="1"/>
          <p:nvPr/>
        </p:nvSpPr>
        <p:spPr>
          <a:xfrm>
            <a:off x="3854824" y="2021115"/>
            <a:ext cx="2259103" cy="238945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56" dirty="0">
                <a:latin typeface="Century Gothic"/>
                <a:ea typeface="Calibri"/>
                <a:cs typeface="Times New Roman"/>
              </a:rPr>
              <a:t>We are planning our first field trips for Oct. 17</a:t>
            </a:r>
            <a:r>
              <a:rPr lang="en-US" sz="956" baseline="30000" dirty="0">
                <a:latin typeface="Century Gothic"/>
                <a:ea typeface="Calibri"/>
                <a:cs typeface="Times New Roman"/>
              </a:rPr>
              <a:t>th</a:t>
            </a:r>
            <a:r>
              <a:rPr lang="en-US" sz="956" dirty="0">
                <a:latin typeface="Century Gothic"/>
                <a:ea typeface="Calibri"/>
                <a:cs typeface="Times New Roman"/>
              </a:rPr>
              <a:t> (Etowah Indian Mounds), and Oct. 31</a:t>
            </a:r>
            <a:r>
              <a:rPr lang="en-US" sz="956" baseline="30000" dirty="0">
                <a:latin typeface="Century Gothic"/>
                <a:ea typeface="Calibri"/>
                <a:cs typeface="Times New Roman"/>
              </a:rPr>
              <a:t>st</a:t>
            </a:r>
            <a:r>
              <a:rPr lang="en-US" sz="956" dirty="0">
                <a:latin typeface="Century Gothic"/>
                <a:ea typeface="Calibri"/>
                <a:cs typeface="Times New Roman"/>
              </a:rPr>
              <a:t> (Zoo Atlanta). If you are interested in chaperoning these trips, please </a:t>
            </a:r>
            <a:r>
              <a:rPr lang="en-US" sz="956" dirty="0">
                <a:latin typeface="Century Gothic"/>
                <a:ea typeface="Calibri"/>
                <a:cs typeface="Times New Roman"/>
              </a:rPr>
              <a:t>contact Krista </a:t>
            </a:r>
            <a:r>
              <a:rPr lang="en-US" sz="956" dirty="0" err="1">
                <a:latin typeface="Century Gothic"/>
                <a:ea typeface="Calibri"/>
                <a:cs typeface="Times New Roman"/>
              </a:rPr>
              <a:t>Polane</a:t>
            </a:r>
            <a:r>
              <a:rPr lang="en-US" sz="956" dirty="0">
                <a:latin typeface="Century Gothic"/>
                <a:ea typeface="Calibri"/>
                <a:cs typeface="Times New Roman"/>
              </a:rPr>
              <a:t> in the office if you need background check or fingerprinting.  She has to set up an appointment for you.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56" dirty="0">
                <a:latin typeface="Century Gothic"/>
                <a:ea typeface="Calibri"/>
                <a:cs typeface="Times New Roman"/>
              </a:rPr>
              <a:t>Please </a:t>
            </a:r>
            <a:r>
              <a:rPr lang="en-US" sz="956" dirty="0">
                <a:latin typeface="Century Gothic"/>
                <a:ea typeface="Calibri"/>
                <a:cs typeface="Times New Roman"/>
              </a:rPr>
              <a:t>remind your student to come to school prepared. He/she needs to have agenda daily, two pencils, one red and blue pen.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956" dirty="0">
                <a:latin typeface="Century Gothic"/>
                <a:ea typeface="Calibri"/>
                <a:cs typeface="Times New Roman"/>
              </a:rPr>
              <a:t>We are in need of paper towels, Kleenex, pencils and glue sticks. </a:t>
            </a:r>
          </a:p>
          <a:p>
            <a:endParaRPr lang="en-US" sz="900" dirty="0">
              <a:latin typeface="Century Gothic"/>
              <a:ea typeface="Calibri"/>
              <a:cs typeface="Times New Roman"/>
            </a:endParaRPr>
          </a:p>
        </p:txBody>
      </p:sp>
      <p:pic>
        <p:nvPicPr>
          <p:cNvPr id="12292" name="Picture 4" descr="C:\Users\smiller\Documents\TpT\Clipart My Cute Graphics\Holiday\Halloween\halloween-black-cat-jackolanter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08625" y="6137026"/>
            <a:ext cx="758600" cy="503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C:\Users\smiller\Documents\TpT\Clipart My Cute Graphics\Holiday\Halloween\spider-hangi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980" y="4492311"/>
            <a:ext cx="534266" cy="563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7" descr="C:\Users\smiller\Documents\TpT\Clipart My Cute Graphics\Holiday\Halloween\halloween-bats-flying-full-moon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545" y="1638929"/>
            <a:ext cx="500644" cy="40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 Box 9"/>
          <p:cNvSpPr txBox="1"/>
          <p:nvPr/>
        </p:nvSpPr>
        <p:spPr>
          <a:xfrm>
            <a:off x="6008658" y="302218"/>
            <a:ext cx="2615915" cy="34471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2100"/>
              </a:lnSpc>
            </a:pPr>
            <a:r>
              <a:rPr lang="en-US" dirty="0">
                <a:solidFill>
                  <a:srgbClr val="7030A0"/>
                </a:solidFill>
                <a:latin typeface="Miserably Lose" pitchFamily="2" charset="0"/>
                <a:ea typeface="Calibri"/>
                <a:cs typeface="Times New Roman"/>
              </a:rPr>
              <a:t>Classroom Connection</a:t>
            </a:r>
            <a:endParaRPr lang="en-US" dirty="0">
              <a:solidFill>
                <a:srgbClr val="7030A0"/>
              </a:solidFill>
              <a:latin typeface="Miserably Lose" pitchFamily="2" charset="0"/>
              <a:ea typeface="Calibri"/>
              <a:cs typeface="Times New Roman"/>
            </a:endParaRPr>
          </a:p>
        </p:txBody>
      </p:sp>
      <p:sp>
        <p:nvSpPr>
          <p:cNvPr id="43" name="Text Box 9"/>
          <p:cNvSpPr txBox="1"/>
          <p:nvPr/>
        </p:nvSpPr>
        <p:spPr>
          <a:xfrm>
            <a:off x="6428682" y="768961"/>
            <a:ext cx="1961714" cy="39369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650"/>
              </a:lnSpc>
            </a:pPr>
            <a:r>
              <a:rPr lang="en-US" sz="2100" dirty="0">
                <a:latin typeface="Markus the Cow"/>
                <a:ea typeface="Calibri"/>
                <a:cs typeface="Times New Roman"/>
              </a:rPr>
              <a:t>f</a:t>
            </a:r>
            <a:r>
              <a:rPr lang="en-US" sz="2100" dirty="0">
                <a:latin typeface="Markus the Cow"/>
                <a:ea typeface="Calibri"/>
                <a:cs typeface="Times New Roman"/>
              </a:rPr>
              <a:t>rom the 4</a:t>
            </a:r>
            <a:r>
              <a:rPr lang="en-US" sz="2100" baseline="30000" dirty="0">
                <a:latin typeface="Markus the Cow"/>
                <a:ea typeface="Calibri"/>
                <a:cs typeface="Times New Roman"/>
              </a:rPr>
              <a:t>th</a:t>
            </a:r>
            <a:r>
              <a:rPr lang="en-US" sz="2100" dirty="0">
                <a:latin typeface="Markus the Cow"/>
                <a:ea typeface="Calibri"/>
                <a:cs typeface="Times New Roman"/>
              </a:rPr>
              <a:t> Grade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571215" y="1083813"/>
            <a:ext cx="1747166" cy="57708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3300" b="1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Smiley Monster" pitchFamily="66" charset="0"/>
              </a:rPr>
              <a:t>NEWS</a:t>
            </a:r>
            <a:endParaRPr lang="en-US" sz="33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92D050"/>
              </a:solidFill>
              <a:latin typeface="Smiley Monster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81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476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Markus the Cow</vt:lpstr>
      <vt:lpstr>Miserably Lose</vt:lpstr>
      <vt:lpstr>Simple Kind Of Girl</vt:lpstr>
      <vt:lpstr>Smiley Monster</vt:lpstr>
      <vt:lpstr>Times New Roman</vt:lpstr>
      <vt:lpstr>Wingdings</vt:lpstr>
      <vt:lpstr>Office Theme</vt:lpstr>
      <vt:lpstr>PowerPoint Presentation</vt:lpstr>
    </vt:vector>
  </TitlesOfParts>
  <Company>BrightenAcademy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Bray</dc:creator>
  <cp:lastModifiedBy>Amy Bray</cp:lastModifiedBy>
  <cp:revision>2</cp:revision>
  <dcterms:created xsi:type="dcterms:W3CDTF">2014-10-01T11:26:17Z</dcterms:created>
  <dcterms:modified xsi:type="dcterms:W3CDTF">2014-10-01T11:28:20Z</dcterms:modified>
</cp:coreProperties>
</file>