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57" r:id="rId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4" d="100"/>
          <a:sy n="34" d="100"/>
        </p:scale>
        <p:origin x="1236"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401920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92644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03785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EDF16-EB90-4645-BF87-16B942A3A07B}"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35924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8EDF16-EB90-4645-BF87-16B942A3A07B}"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46663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8EDF16-EB90-4645-BF87-16B942A3A07B}"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71187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8EDF16-EB90-4645-BF87-16B942A3A07B}"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40084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8EDF16-EB90-4645-BF87-16B942A3A07B}"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168416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EDF16-EB90-4645-BF87-16B942A3A07B}"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35246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EDF16-EB90-4645-BF87-16B942A3A07B}"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78209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8EDF16-EB90-4645-BF87-16B942A3A07B}"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A7363-ACD7-493F-AF7A-AF01BC827DA8}" type="slidenum">
              <a:rPr lang="en-US" smtClean="0"/>
              <a:t>‹#›</a:t>
            </a:fld>
            <a:endParaRPr lang="en-US"/>
          </a:p>
        </p:txBody>
      </p:sp>
    </p:spTree>
    <p:extLst>
      <p:ext uri="{BB962C8B-B14F-4D97-AF65-F5344CB8AC3E}">
        <p14:creationId xmlns:p14="http://schemas.microsoft.com/office/powerpoint/2010/main" val="208931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68EDF16-EB90-4645-BF87-16B942A3A07B}" type="datetimeFigureOut">
              <a:rPr lang="en-US" smtClean="0"/>
              <a:t>11/13/2014</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E5A7363-ACD7-493F-AF7A-AF01BC827DA8}" type="slidenum">
              <a:rPr lang="en-US" smtClean="0"/>
              <a:t>‹#›</a:t>
            </a:fld>
            <a:endParaRPr lang="en-US"/>
          </a:p>
        </p:txBody>
      </p:sp>
    </p:spTree>
    <p:extLst>
      <p:ext uri="{BB962C8B-B14F-4D97-AF65-F5344CB8AC3E}">
        <p14:creationId xmlns:p14="http://schemas.microsoft.com/office/powerpoint/2010/main" val="182206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082902" y="6285903"/>
            <a:ext cx="2500348" cy="132614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TextBox 31"/>
          <p:cNvSpPr txBox="1"/>
          <p:nvPr/>
        </p:nvSpPr>
        <p:spPr>
          <a:xfrm>
            <a:off x="4082902" y="6411717"/>
            <a:ext cx="2457293" cy="1200329"/>
          </a:xfrm>
          <a:prstGeom prst="rect">
            <a:avLst/>
          </a:prstGeom>
          <a:noFill/>
        </p:spPr>
        <p:txBody>
          <a:bodyPr wrap="square" rtlCol="0">
            <a:spAutoFit/>
          </a:bodyPr>
          <a:lstStyle/>
          <a:p>
            <a:r>
              <a:rPr lang="en-US" sz="800" dirty="0">
                <a:latin typeface="Century Gothic" pitchFamily="34" charset="0"/>
              </a:rPr>
              <a:t>S4E3. Students will differentiate between the states of water and how they relate to the water </a:t>
            </a:r>
          </a:p>
          <a:p>
            <a:r>
              <a:rPr lang="en-US" sz="800" dirty="0">
                <a:latin typeface="Century Gothic" pitchFamily="34" charset="0"/>
              </a:rPr>
              <a:t>cycle and weather. </a:t>
            </a:r>
            <a:endParaRPr lang="en-US" sz="800" dirty="0" smtClean="0">
              <a:latin typeface="Century Gothic" pitchFamily="34" charset="0"/>
            </a:endParaRPr>
          </a:p>
          <a:p>
            <a:r>
              <a:rPr lang="en-US" sz="800" dirty="0">
                <a:latin typeface="Century Gothic" pitchFamily="34" charset="0"/>
              </a:rPr>
              <a:t>S4E4. Students will analyze weather charts/maps and collect weather data to predict weather </a:t>
            </a:r>
          </a:p>
          <a:p>
            <a:r>
              <a:rPr lang="en-US" sz="800" dirty="0">
                <a:latin typeface="Century Gothic" pitchFamily="34" charset="0"/>
              </a:rPr>
              <a:t>events and infer patterns and seasonal changes. </a:t>
            </a:r>
          </a:p>
        </p:txBody>
      </p:sp>
      <p:sp>
        <p:nvSpPr>
          <p:cNvPr id="33" name="Rectangle 32"/>
          <p:cNvSpPr/>
          <p:nvPr/>
        </p:nvSpPr>
        <p:spPr>
          <a:xfrm>
            <a:off x="123266" y="135802"/>
            <a:ext cx="6615471" cy="2023505"/>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5" descr="C:\Users\smiller\Documents\TpT\Clipart My Cute Graphics\Borders\scribbled-edge-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 y="69368"/>
            <a:ext cx="6806746" cy="901556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C:\Users\smiller\Documents\TpT\Clipart My Cute Graphics\Borders\zig-zag-border-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690" y="2227941"/>
            <a:ext cx="3748911" cy="2827420"/>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4082902" y="7612046"/>
            <a:ext cx="2500348" cy="126103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2779064" y="407246"/>
            <a:ext cx="3571240" cy="659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smtClean="0">
                <a:solidFill>
                  <a:srgbClr val="C00000"/>
                </a:solidFill>
                <a:effectLst/>
                <a:latin typeface="Miserably Lose"/>
                <a:ea typeface="Calibri"/>
                <a:cs typeface="Times New Roman"/>
              </a:rPr>
              <a:t>Classroom Connection</a:t>
            </a:r>
            <a:endParaRPr lang="en-US" sz="2400" dirty="0">
              <a:solidFill>
                <a:srgbClr val="C00000"/>
              </a:solidFill>
              <a:effectLst/>
              <a:ea typeface="Calibri"/>
              <a:cs typeface="Times New Roman"/>
            </a:endParaRPr>
          </a:p>
        </p:txBody>
      </p:sp>
      <p:sp>
        <p:nvSpPr>
          <p:cNvPr id="8" name="Text Box 9"/>
          <p:cNvSpPr txBox="1"/>
          <p:nvPr/>
        </p:nvSpPr>
        <p:spPr>
          <a:xfrm>
            <a:off x="2633010" y="1156933"/>
            <a:ext cx="2870582" cy="8928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ts val="2800"/>
              </a:lnSpc>
              <a:spcBef>
                <a:spcPts val="0"/>
              </a:spcBef>
              <a:spcAft>
                <a:spcPts val="0"/>
              </a:spcAft>
            </a:pPr>
            <a:r>
              <a:rPr lang="en-US" sz="3600" dirty="0">
                <a:effectLst/>
                <a:latin typeface="Markus the Cow"/>
                <a:ea typeface="Calibri"/>
                <a:cs typeface="Times New Roman"/>
              </a:rPr>
              <a:t>from </a:t>
            </a:r>
            <a:r>
              <a:rPr lang="en-US" sz="3600" dirty="0" smtClean="0">
                <a:latin typeface="Markus the Cow"/>
                <a:ea typeface="Calibri"/>
                <a:cs typeface="Times New Roman"/>
              </a:rPr>
              <a:t>the 4</a:t>
            </a:r>
            <a:r>
              <a:rPr lang="en-US" sz="3600" baseline="30000" dirty="0" smtClean="0">
                <a:latin typeface="Markus the Cow"/>
                <a:ea typeface="Calibri"/>
                <a:cs typeface="Times New Roman"/>
              </a:rPr>
              <a:t>th</a:t>
            </a:r>
            <a:r>
              <a:rPr lang="en-US" sz="3600" dirty="0" smtClean="0">
                <a:latin typeface="Markus the Cow"/>
                <a:ea typeface="Calibri"/>
                <a:cs typeface="Times New Roman"/>
              </a:rPr>
              <a:t> Grade</a:t>
            </a:r>
            <a:endParaRPr lang="en-US" sz="1100" dirty="0">
              <a:effectLst/>
              <a:ea typeface="Calibri"/>
              <a:cs typeface="Times New Roman"/>
            </a:endParaRPr>
          </a:p>
          <a:p>
            <a:pPr marL="0" marR="0" algn="ctr">
              <a:lnSpc>
                <a:spcPts val="2800"/>
              </a:lnSpc>
              <a:spcBef>
                <a:spcPts val="0"/>
              </a:spcBef>
              <a:spcAft>
                <a:spcPts val="0"/>
              </a:spcAft>
            </a:pPr>
            <a:endParaRPr lang="en-US" sz="1100" dirty="0">
              <a:effectLst/>
              <a:ea typeface="Calibri"/>
              <a:cs typeface="Times New Roman"/>
            </a:endParaRPr>
          </a:p>
        </p:txBody>
      </p:sp>
      <p:sp>
        <p:nvSpPr>
          <p:cNvPr id="11" name="Rectangle 10"/>
          <p:cNvSpPr/>
          <p:nvPr/>
        </p:nvSpPr>
        <p:spPr>
          <a:xfrm>
            <a:off x="322033" y="5156200"/>
            <a:ext cx="3563945" cy="371136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83945" y="2342368"/>
            <a:ext cx="340203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FF9933"/>
                </a:solidFill>
                <a:effectLst/>
                <a:latin typeface="Simple Kind Of Girl"/>
                <a:ea typeface="Calibri"/>
                <a:cs typeface="Times New Roman"/>
              </a:rPr>
              <a:t>A Note from the Teacher</a:t>
            </a:r>
            <a:endParaRPr lang="en-US" sz="1100" dirty="0">
              <a:solidFill>
                <a:srgbClr val="FF9933"/>
              </a:solidFill>
              <a:effectLst/>
              <a:ea typeface="Calibri"/>
              <a:cs typeface="Times New Roman"/>
            </a:endParaRPr>
          </a:p>
        </p:txBody>
      </p:sp>
      <p:sp>
        <p:nvSpPr>
          <p:cNvPr id="13" name="Text Box 24"/>
          <p:cNvSpPr txBox="1"/>
          <p:nvPr/>
        </p:nvSpPr>
        <p:spPr>
          <a:xfrm>
            <a:off x="434091" y="5123007"/>
            <a:ext cx="355312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Important Reminders</a:t>
            </a:r>
            <a:endParaRPr lang="en-US" sz="1100" dirty="0">
              <a:effectLst/>
              <a:ea typeface="Calibri"/>
              <a:cs typeface="Times New Roman"/>
            </a:endParaRPr>
          </a:p>
        </p:txBody>
      </p:sp>
      <p:sp>
        <p:nvSpPr>
          <p:cNvPr id="14" name="Text Box 25"/>
          <p:cNvSpPr txBox="1"/>
          <p:nvPr/>
        </p:nvSpPr>
        <p:spPr>
          <a:xfrm>
            <a:off x="600075" y="2757023"/>
            <a:ext cx="3082925" cy="2298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smtClean="0">
                <a:latin typeface="Century Gothic"/>
                <a:ea typeface="Calibri"/>
                <a:cs typeface="Times New Roman"/>
              </a:rPr>
              <a:t>     We would like to thank the parents that volunteered to chaperone our filed trips to Etowah Indian Mounds and the Atlanta Zoo. Without your support this would not have been possible. The children had a wonderful time exploring and studying habitats, and native American history. </a:t>
            </a:r>
          </a:p>
          <a:p>
            <a:pPr marL="0" marR="0">
              <a:spcBef>
                <a:spcPts val="0"/>
              </a:spcBef>
              <a:spcAft>
                <a:spcPts val="0"/>
              </a:spcAft>
            </a:pPr>
            <a:r>
              <a:rPr lang="en-US" sz="1200" dirty="0" smtClean="0">
                <a:latin typeface="Century Gothic"/>
                <a:ea typeface="Calibri"/>
                <a:cs typeface="Times New Roman"/>
              </a:rPr>
              <a:t>     We are looking forward to the holiday season and the joy and blessings that it brings to all.</a:t>
            </a:r>
          </a:p>
          <a:p>
            <a:pPr marL="0" marR="0">
              <a:spcBef>
                <a:spcPts val="0"/>
              </a:spcBef>
              <a:spcAft>
                <a:spcPts val="0"/>
              </a:spcAft>
            </a:pPr>
            <a:endParaRPr lang="en-US" sz="1200" dirty="0" smtClean="0">
              <a:effectLst/>
              <a:latin typeface="Century Gothic"/>
              <a:ea typeface="Calibri"/>
              <a:cs typeface="Times New Roman"/>
            </a:endParaRPr>
          </a:p>
        </p:txBody>
      </p:sp>
      <p:sp>
        <p:nvSpPr>
          <p:cNvPr id="15" name="Text Box 26"/>
          <p:cNvSpPr txBox="1"/>
          <p:nvPr/>
        </p:nvSpPr>
        <p:spPr>
          <a:xfrm>
            <a:off x="483311" y="5448300"/>
            <a:ext cx="3482634" cy="327040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50" dirty="0" smtClean="0">
                <a:latin typeface="Century Gothic"/>
                <a:ea typeface="Calibri"/>
                <a:cs typeface="Times New Roman"/>
              </a:rPr>
              <a:t>Nov. 3</a:t>
            </a:r>
            <a:r>
              <a:rPr lang="en-US" sz="1050" baseline="30000" dirty="0" smtClean="0">
                <a:latin typeface="Century Gothic"/>
                <a:ea typeface="Calibri"/>
                <a:cs typeface="Times New Roman"/>
              </a:rPr>
              <a:t>rd</a:t>
            </a:r>
            <a:r>
              <a:rPr lang="en-US" sz="1050" dirty="0" smtClean="0">
                <a:latin typeface="Century Gothic"/>
                <a:ea typeface="Calibri"/>
                <a:cs typeface="Times New Roman"/>
              </a:rPr>
              <a:t>: PTO Catalog Fundraiser begins</a:t>
            </a:r>
          </a:p>
          <a:p>
            <a:pPr marL="0" marR="0">
              <a:spcBef>
                <a:spcPts val="0"/>
              </a:spcBef>
              <a:spcAft>
                <a:spcPts val="0"/>
              </a:spcAft>
            </a:pPr>
            <a:r>
              <a:rPr lang="en-US" sz="1050" dirty="0" smtClean="0">
                <a:latin typeface="Century Gothic"/>
                <a:ea typeface="Calibri"/>
                <a:cs typeface="Times New Roman"/>
              </a:rPr>
              <a:t>Nov. 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 1:00</a:t>
            </a:r>
          </a:p>
          <a:p>
            <a:pPr marL="0" marR="0">
              <a:spcBef>
                <a:spcPts val="0"/>
              </a:spcBef>
              <a:spcAft>
                <a:spcPts val="0"/>
              </a:spcAft>
            </a:pPr>
            <a:r>
              <a:rPr lang="en-US" sz="1050" dirty="0" smtClean="0">
                <a:effectLst/>
                <a:latin typeface="Century Gothic"/>
                <a:ea typeface="Calibri"/>
                <a:cs typeface="Times New Roman"/>
              </a:rPr>
              <a:t>Nov. 6</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 Spirit Night at Panda Express</a:t>
            </a:r>
          </a:p>
          <a:p>
            <a:pPr marL="0" marR="0">
              <a:spcBef>
                <a:spcPts val="0"/>
              </a:spcBef>
              <a:spcAft>
                <a:spcPts val="0"/>
              </a:spcAft>
            </a:pPr>
            <a:r>
              <a:rPr lang="en-US" sz="1050" dirty="0" smtClean="0">
                <a:latin typeface="Century Gothic"/>
                <a:ea typeface="Calibri"/>
                <a:cs typeface="Times New Roman"/>
              </a:rPr>
              <a:t>Nov. 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Middle School Fall Dance from 7-10</a:t>
            </a:r>
          </a:p>
          <a:p>
            <a:pPr marL="0" marR="0">
              <a:spcBef>
                <a:spcPts val="0"/>
              </a:spcBef>
              <a:spcAft>
                <a:spcPts val="0"/>
              </a:spcAft>
            </a:pPr>
            <a:r>
              <a:rPr lang="en-US" sz="1050" dirty="0" smtClean="0">
                <a:effectLst/>
                <a:latin typeface="Century Gothic"/>
                <a:ea typeface="Calibri"/>
                <a:cs typeface="Times New Roman"/>
              </a:rPr>
              <a:t>Nov. 12</a:t>
            </a:r>
            <a:r>
              <a:rPr lang="en-US" sz="1050" baseline="30000" dirty="0" smtClean="0">
                <a:effectLst/>
                <a:latin typeface="Century Gothic"/>
                <a:ea typeface="Calibri"/>
                <a:cs typeface="Times New Roman"/>
              </a:rPr>
              <a:t>th</a:t>
            </a:r>
            <a:r>
              <a:rPr lang="en-US" sz="1050" dirty="0" smtClean="0">
                <a:effectLst/>
                <a:latin typeface="Century Gothic"/>
                <a:ea typeface="Calibri"/>
                <a:cs typeface="Times New Roman"/>
              </a:rPr>
              <a:t>: Dismissal @ 1:00</a:t>
            </a:r>
          </a:p>
          <a:p>
            <a:pPr marL="0" marR="0">
              <a:spcBef>
                <a:spcPts val="0"/>
              </a:spcBef>
              <a:spcAft>
                <a:spcPts val="0"/>
              </a:spcAft>
            </a:pPr>
            <a:r>
              <a:rPr lang="en-US" sz="1050" dirty="0" smtClean="0">
                <a:latin typeface="Century Gothic"/>
                <a:ea typeface="Calibri"/>
                <a:cs typeface="Times New Roman"/>
              </a:rPr>
              <a:t>Nov. 17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Mtg. @ 5:00, Board Mtg. @6:00</a:t>
            </a:r>
            <a:endParaRPr lang="en-US" sz="1050" dirty="0">
              <a:ea typeface="Calibri"/>
              <a:cs typeface="Times New Roman"/>
            </a:endParaRPr>
          </a:p>
          <a:p>
            <a:pPr marL="0" marR="0">
              <a:spcBef>
                <a:spcPts val="0"/>
              </a:spcBef>
              <a:spcAft>
                <a:spcPts val="0"/>
              </a:spcAft>
            </a:pPr>
            <a:r>
              <a:rPr lang="en-US" sz="1050" dirty="0" smtClean="0">
                <a:latin typeface="Century Gothic"/>
                <a:ea typeface="Calibri"/>
                <a:cs typeface="Times New Roman"/>
              </a:rPr>
              <a:t>Nov.  19</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Fundraiser ends, Dismissal @1:00</a:t>
            </a:r>
          </a:p>
          <a:p>
            <a:pPr marL="0" marR="0">
              <a:spcBef>
                <a:spcPts val="0"/>
              </a:spcBef>
              <a:spcAft>
                <a:spcPts val="0"/>
              </a:spcAft>
            </a:pPr>
            <a:r>
              <a:rPr lang="en-US" sz="1050" dirty="0" smtClean="0">
                <a:latin typeface="Century Gothic"/>
                <a:ea typeface="Calibri"/>
                <a:cs typeface="Times New Roman"/>
              </a:rPr>
              <a:t>Nov. 24-28</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Thanksgiving Holiday Break (No School)</a:t>
            </a:r>
          </a:p>
          <a:p>
            <a:pPr marL="0" marR="0">
              <a:spcBef>
                <a:spcPts val="0"/>
              </a:spcBef>
              <a:spcAft>
                <a:spcPts val="0"/>
              </a:spcAft>
            </a:pPr>
            <a:r>
              <a:rPr lang="en-US" sz="1050" dirty="0" smtClean="0">
                <a:latin typeface="Century Gothic"/>
                <a:ea typeface="Calibri"/>
                <a:cs typeface="Times New Roman"/>
              </a:rPr>
              <a:t>Dec. 1</a:t>
            </a:r>
            <a:r>
              <a:rPr lang="en-US" sz="1050" baseline="30000" dirty="0" smtClean="0">
                <a:latin typeface="Century Gothic"/>
                <a:ea typeface="Calibri"/>
                <a:cs typeface="Times New Roman"/>
              </a:rPr>
              <a:t>st</a:t>
            </a:r>
            <a:r>
              <a:rPr lang="en-US" sz="1050" dirty="0" smtClean="0">
                <a:latin typeface="Century Gothic"/>
                <a:ea typeface="Calibri"/>
                <a:cs typeface="Times New Roman"/>
              </a:rPr>
              <a:t>: Board Mtg. @6:00</a:t>
            </a:r>
          </a:p>
          <a:p>
            <a:pPr marL="0" marR="0">
              <a:spcBef>
                <a:spcPts val="0"/>
              </a:spcBef>
              <a:spcAft>
                <a:spcPts val="0"/>
              </a:spcAft>
            </a:pPr>
            <a:r>
              <a:rPr lang="en-US" sz="1050" dirty="0" smtClean="0">
                <a:latin typeface="Century Gothic"/>
                <a:ea typeface="Calibri"/>
                <a:cs typeface="Times New Roman"/>
              </a:rPr>
              <a:t>Dec. 3</a:t>
            </a:r>
            <a:r>
              <a:rPr lang="en-US" sz="1050" baseline="30000" dirty="0" smtClean="0">
                <a:latin typeface="Century Gothic"/>
                <a:ea typeface="Calibri"/>
                <a:cs typeface="Times New Roman"/>
              </a:rPr>
              <a:t>rd</a:t>
            </a:r>
            <a:r>
              <a:rPr lang="en-US" sz="1050" dirty="0" smtClean="0">
                <a:latin typeface="Century Gothic"/>
                <a:ea typeface="Calibri"/>
                <a:cs typeface="Times New Roman"/>
              </a:rPr>
              <a:t>: Dismissal @1:00</a:t>
            </a:r>
          </a:p>
          <a:p>
            <a:pPr marL="0" marR="0">
              <a:spcBef>
                <a:spcPts val="0"/>
              </a:spcBef>
              <a:spcAft>
                <a:spcPts val="0"/>
              </a:spcAft>
            </a:pPr>
            <a:r>
              <a:rPr lang="en-US" sz="1050" dirty="0" smtClean="0">
                <a:latin typeface="Century Gothic"/>
                <a:ea typeface="Calibri"/>
                <a:cs typeface="Times New Roman"/>
              </a:rPr>
              <a:t>Dec. 5-12</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Book Fair</a:t>
            </a:r>
          </a:p>
          <a:p>
            <a:pPr marL="0" marR="0">
              <a:spcBef>
                <a:spcPts val="0"/>
              </a:spcBef>
              <a:spcAft>
                <a:spcPts val="0"/>
              </a:spcAft>
            </a:pPr>
            <a:r>
              <a:rPr lang="en-US" sz="1050" dirty="0" smtClean="0">
                <a:latin typeface="Century Gothic"/>
                <a:ea typeface="Calibri"/>
                <a:cs typeface="Times New Roman"/>
              </a:rPr>
              <a:t>Dec, 10</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@1:00</a:t>
            </a:r>
          </a:p>
          <a:p>
            <a:pPr marL="0" marR="0">
              <a:spcBef>
                <a:spcPts val="0"/>
              </a:spcBef>
              <a:spcAft>
                <a:spcPts val="0"/>
              </a:spcAft>
            </a:pPr>
            <a:r>
              <a:rPr lang="en-US" sz="1050" dirty="0" smtClean="0">
                <a:latin typeface="Century Gothic"/>
                <a:ea typeface="Calibri"/>
                <a:cs typeface="Times New Roman"/>
              </a:rPr>
              <a:t>Dec. 10-12</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Science Fair</a:t>
            </a:r>
          </a:p>
          <a:p>
            <a:pPr marL="0" marR="0">
              <a:spcBef>
                <a:spcPts val="0"/>
              </a:spcBef>
              <a:spcAft>
                <a:spcPts val="0"/>
              </a:spcAft>
            </a:pPr>
            <a:r>
              <a:rPr lang="en-US" sz="1050" dirty="0" smtClean="0">
                <a:latin typeface="Century Gothic"/>
                <a:ea typeface="Calibri"/>
                <a:cs typeface="Times New Roman"/>
              </a:rPr>
              <a:t>Dec.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Mtg. 5:00, Board Mtg. 6:00</a:t>
            </a:r>
          </a:p>
          <a:p>
            <a:pPr marL="0" marR="0">
              <a:spcBef>
                <a:spcPts val="0"/>
              </a:spcBef>
              <a:spcAft>
                <a:spcPts val="0"/>
              </a:spcAft>
            </a:pPr>
            <a:r>
              <a:rPr lang="en-US" sz="1050" dirty="0" smtClean="0">
                <a:latin typeface="Century Gothic"/>
                <a:ea typeface="Calibri"/>
                <a:cs typeface="Times New Roman"/>
              </a:rPr>
              <a:t>Dec, 18</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Spirit Night @ Dazzles Skating</a:t>
            </a:r>
          </a:p>
          <a:p>
            <a:pPr marL="0" marR="0">
              <a:spcBef>
                <a:spcPts val="0"/>
              </a:spcBef>
              <a:spcAft>
                <a:spcPts val="0"/>
              </a:spcAft>
            </a:pPr>
            <a:r>
              <a:rPr lang="en-US" sz="1050" dirty="0" smtClean="0">
                <a:latin typeface="Century Gothic"/>
                <a:ea typeface="Calibri"/>
                <a:cs typeface="Times New Roman"/>
              </a:rPr>
              <a:t>From 6-8pm.</a:t>
            </a:r>
          </a:p>
          <a:p>
            <a:pPr marL="0" marR="0">
              <a:spcBef>
                <a:spcPts val="0"/>
              </a:spcBef>
              <a:spcAft>
                <a:spcPts val="0"/>
              </a:spcAft>
            </a:pPr>
            <a:r>
              <a:rPr lang="en-US" sz="1050" dirty="0" smtClean="0">
                <a:latin typeface="Century Gothic"/>
                <a:ea typeface="Calibri"/>
                <a:cs typeface="Times New Roman"/>
              </a:rPr>
              <a:t>Dec,19</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Dismissal @ 1:00</a:t>
            </a:r>
          </a:p>
          <a:p>
            <a:pPr marL="0" marR="0">
              <a:spcBef>
                <a:spcPts val="0"/>
              </a:spcBef>
              <a:spcAft>
                <a:spcPts val="0"/>
              </a:spcAft>
            </a:pPr>
            <a:r>
              <a:rPr lang="en-US" sz="1050" dirty="0" smtClean="0">
                <a:latin typeface="Century Gothic"/>
                <a:ea typeface="Calibri"/>
                <a:cs typeface="Times New Roman"/>
              </a:rPr>
              <a:t>Dec. 22-31</a:t>
            </a:r>
            <a:r>
              <a:rPr lang="en-US" sz="1050" baseline="30000" dirty="0" smtClean="0">
                <a:latin typeface="Century Gothic"/>
                <a:ea typeface="Calibri"/>
                <a:cs typeface="Times New Roman"/>
              </a:rPr>
              <a:t>st</a:t>
            </a:r>
            <a:r>
              <a:rPr lang="en-US" sz="1050" dirty="0" smtClean="0">
                <a:latin typeface="Century Gothic"/>
                <a:ea typeface="Calibri"/>
                <a:cs typeface="Times New Roman"/>
              </a:rPr>
              <a:t>: Holiday (no school)</a:t>
            </a:r>
          </a:p>
          <a:p>
            <a:pPr marL="0" marR="0">
              <a:spcBef>
                <a:spcPts val="0"/>
              </a:spcBef>
              <a:spcAft>
                <a:spcPts val="0"/>
              </a:spcAft>
            </a:pPr>
            <a:r>
              <a:rPr lang="en-US" sz="1050" dirty="0" smtClean="0">
                <a:latin typeface="Century Gothic"/>
                <a:ea typeface="Calibri"/>
                <a:cs typeface="Times New Roman"/>
              </a:rPr>
              <a:t>Jan.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Holiday (no school)</a:t>
            </a:r>
          </a:p>
          <a:p>
            <a:pPr marL="0" marR="0">
              <a:spcBef>
                <a:spcPts val="0"/>
              </a:spcBef>
              <a:spcAft>
                <a:spcPts val="0"/>
              </a:spcAft>
            </a:pPr>
            <a:endParaRPr lang="en-US" sz="1200" dirty="0" smtClean="0">
              <a:latin typeface="Century Gothic"/>
              <a:ea typeface="Calibri"/>
              <a:cs typeface="Times New Roman"/>
            </a:endParaRPr>
          </a:p>
        </p:txBody>
      </p:sp>
      <p:sp>
        <p:nvSpPr>
          <p:cNvPr id="16" name="Rounded Rectangle 15"/>
          <p:cNvSpPr/>
          <p:nvPr/>
        </p:nvSpPr>
        <p:spPr>
          <a:xfrm>
            <a:off x="3987211" y="2440949"/>
            <a:ext cx="2596039" cy="18770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65640" y="2528423"/>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7030A0"/>
                </a:solidFill>
                <a:effectLst/>
                <a:latin typeface="Simple Kind Of Girl"/>
                <a:ea typeface="Calibri"/>
                <a:cs typeface="Times New Roman"/>
              </a:rPr>
              <a:t>Language Arts</a:t>
            </a:r>
            <a:endParaRPr lang="en-US" sz="1200" dirty="0">
              <a:effectLst/>
              <a:ea typeface="Calibri"/>
              <a:cs typeface="Times New Roman"/>
            </a:endParaRPr>
          </a:p>
        </p:txBody>
      </p:sp>
      <p:sp>
        <p:nvSpPr>
          <p:cNvPr id="18" name="Text Box 16"/>
          <p:cNvSpPr txBox="1"/>
          <p:nvPr/>
        </p:nvSpPr>
        <p:spPr>
          <a:xfrm>
            <a:off x="3997733" y="2120606"/>
            <a:ext cx="2317750"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Markus the Cow"/>
                <a:ea typeface="Calibri"/>
                <a:cs typeface="Times New Roman"/>
              </a:rPr>
              <a:t>What We’re Learning</a:t>
            </a:r>
            <a:r>
              <a:rPr lang="en-US" sz="1600" dirty="0">
                <a:effectLst/>
                <a:latin typeface="Times New Roman"/>
                <a:ea typeface="Calibri"/>
                <a:cs typeface="Times New Roman"/>
              </a:rPr>
              <a:t>…</a:t>
            </a:r>
            <a:endParaRPr lang="en-US" sz="1600" dirty="0">
              <a:effectLst/>
              <a:ea typeface="Calibri"/>
              <a:cs typeface="Times New Roman"/>
            </a:endParaRPr>
          </a:p>
        </p:txBody>
      </p:sp>
      <p:sp>
        <p:nvSpPr>
          <p:cNvPr id="19" name="Rounded Rectangle 18"/>
          <p:cNvSpPr/>
          <p:nvPr/>
        </p:nvSpPr>
        <p:spPr>
          <a:xfrm>
            <a:off x="4039847" y="4318000"/>
            <a:ext cx="2500348" cy="196790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4492329" y="4302927"/>
            <a:ext cx="160251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892402" y="6235103"/>
            <a:ext cx="160397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4131895" y="7588793"/>
            <a:ext cx="1440681"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008000"/>
                </a:solidFill>
                <a:effectLst/>
                <a:latin typeface="Simple Kind Of Girl"/>
                <a:ea typeface="Calibri"/>
                <a:cs typeface="Times New Roman"/>
              </a:rPr>
              <a:t>Social Studies</a:t>
            </a:r>
            <a:endParaRPr lang="en-US" sz="1200" dirty="0">
              <a:solidFill>
                <a:srgbClr val="008000"/>
              </a:solidFill>
              <a:effectLst/>
              <a:ea typeface="Calibri"/>
              <a:cs typeface="Times New Roman"/>
            </a:endParaRPr>
          </a:p>
        </p:txBody>
      </p:sp>
      <p:sp>
        <p:nvSpPr>
          <p:cNvPr id="29" name="TextBox 28"/>
          <p:cNvSpPr txBox="1"/>
          <p:nvPr/>
        </p:nvSpPr>
        <p:spPr>
          <a:xfrm>
            <a:off x="4104428" y="7796120"/>
            <a:ext cx="2457293" cy="584775"/>
          </a:xfrm>
          <a:prstGeom prst="rect">
            <a:avLst/>
          </a:prstGeom>
          <a:noFill/>
        </p:spPr>
        <p:txBody>
          <a:bodyPr wrap="square" rtlCol="0">
            <a:spAutoFit/>
          </a:bodyPr>
          <a:lstStyle/>
          <a:p>
            <a:r>
              <a:rPr lang="en-US" sz="800" dirty="0">
                <a:latin typeface="Century Gothic" pitchFamily="34" charset="0"/>
              </a:rPr>
              <a:t>SS4H2 The student will describe European exploration in North America.</a:t>
            </a:r>
          </a:p>
          <a:p>
            <a:r>
              <a:rPr lang="en-US" sz="800" dirty="0">
                <a:latin typeface="Century Gothic" pitchFamily="34" charset="0"/>
              </a:rPr>
              <a:t>SS4H3 The student will explain the factors that shaped British colonial America. </a:t>
            </a:r>
          </a:p>
        </p:txBody>
      </p:sp>
      <p:sp>
        <p:nvSpPr>
          <p:cNvPr id="30" name="TextBox 29"/>
          <p:cNvSpPr txBox="1"/>
          <p:nvPr/>
        </p:nvSpPr>
        <p:spPr>
          <a:xfrm>
            <a:off x="4208324" y="2666989"/>
            <a:ext cx="2249503" cy="1762021"/>
          </a:xfrm>
          <a:prstGeom prst="rect">
            <a:avLst/>
          </a:prstGeom>
          <a:noFill/>
        </p:spPr>
        <p:txBody>
          <a:bodyPr wrap="square" rtlCol="0">
            <a:spAutoFit/>
          </a:bodyPr>
          <a:lstStyle/>
          <a:p>
            <a:r>
              <a:rPr lang="en-US" sz="800" dirty="0" smtClean="0">
                <a:latin typeface="Century Gothic" pitchFamily="34" charset="0"/>
              </a:rPr>
              <a:t>This month, we will focus on different types of literature.  </a:t>
            </a:r>
            <a:endParaRPr lang="en-US" sz="800" dirty="0">
              <a:latin typeface="Century Gothic" pitchFamily="34" charset="0"/>
            </a:endParaRPr>
          </a:p>
          <a:p>
            <a:r>
              <a:rPr lang="en-US" sz="750" dirty="0">
                <a:latin typeface="Century Gothic" panose="020B0502020202020204" pitchFamily="34" charset="0"/>
              </a:rPr>
              <a:t>ELACC4RL1: Refer to details and examples in a text when explaining what the </a:t>
            </a:r>
          </a:p>
          <a:p>
            <a:r>
              <a:rPr lang="en-US" sz="750" dirty="0">
                <a:latin typeface="Century Gothic" panose="020B0502020202020204" pitchFamily="34" charset="0"/>
              </a:rPr>
              <a:t>text says explicitly and when drawing inferences from the text.</a:t>
            </a:r>
          </a:p>
          <a:p>
            <a:r>
              <a:rPr lang="en-US" sz="750" dirty="0">
                <a:latin typeface="Century Gothic" panose="020B0502020202020204" pitchFamily="34" charset="0"/>
              </a:rPr>
              <a:t>ELACC4RI1: Refer to details and examples in a text when explaining what the </a:t>
            </a:r>
          </a:p>
          <a:p>
            <a:r>
              <a:rPr lang="en-US" sz="750" dirty="0">
                <a:latin typeface="Century Gothic" panose="020B0502020202020204" pitchFamily="34" charset="0"/>
              </a:rPr>
              <a:t>text says explicitly and when drawing inferences from the text.</a:t>
            </a:r>
          </a:p>
          <a:p>
            <a:r>
              <a:rPr lang="en-US" sz="750" dirty="0">
                <a:latin typeface="Century Gothic" panose="020B0502020202020204" pitchFamily="34" charset="0"/>
              </a:rPr>
              <a:t>ELACC4RL2: Determine a theme of a story, drama, or poem from details in the </a:t>
            </a:r>
          </a:p>
          <a:p>
            <a:r>
              <a:rPr lang="en-US" sz="750" dirty="0">
                <a:latin typeface="Century Gothic" panose="020B0502020202020204" pitchFamily="34" charset="0"/>
              </a:rPr>
              <a:t>text; summarize the text.</a:t>
            </a:r>
          </a:p>
          <a:p>
            <a:endParaRPr lang="en-US" sz="1000" dirty="0">
              <a:latin typeface="Century Gothic" pitchFamily="34" charset="0"/>
            </a:endParaRPr>
          </a:p>
        </p:txBody>
      </p:sp>
      <p:sp>
        <p:nvSpPr>
          <p:cNvPr id="31" name="TextBox 30"/>
          <p:cNvSpPr txBox="1"/>
          <p:nvPr/>
        </p:nvSpPr>
        <p:spPr>
          <a:xfrm>
            <a:off x="4144201" y="4473778"/>
            <a:ext cx="2291639" cy="2000548"/>
          </a:xfrm>
          <a:prstGeom prst="rect">
            <a:avLst/>
          </a:prstGeom>
          <a:noFill/>
        </p:spPr>
        <p:txBody>
          <a:bodyPr wrap="square" rtlCol="0">
            <a:spAutoFit/>
          </a:bodyPr>
          <a:lstStyle/>
          <a:p>
            <a:r>
              <a:rPr lang="en-US" sz="800" dirty="0" smtClean="0">
                <a:latin typeface="Century Gothic" pitchFamily="34" charset="0"/>
              </a:rPr>
              <a:t>We will continue to investigate multiplication and it relationship to division.</a:t>
            </a:r>
          </a:p>
          <a:p>
            <a:r>
              <a:rPr lang="en-US" sz="800" dirty="0">
                <a:latin typeface="Century Gothic" pitchFamily="34" charset="0"/>
              </a:rPr>
              <a:t>MCC.4.NBT.6 Find whole-number quotients and remainders with up to four-digit dividends and </a:t>
            </a:r>
          </a:p>
          <a:p>
            <a:r>
              <a:rPr lang="en-US" sz="800" dirty="0">
                <a:latin typeface="Century Gothic" pitchFamily="34" charset="0"/>
              </a:rPr>
              <a:t>one-digit divisors, using strategies based on place value, the properties of operations, and/or the </a:t>
            </a:r>
          </a:p>
          <a:p>
            <a:r>
              <a:rPr lang="en-US" sz="800" dirty="0">
                <a:latin typeface="Century Gothic" pitchFamily="34" charset="0"/>
              </a:rPr>
              <a:t>relationship between multiplication and division. Illustrate and explain the calculation by using </a:t>
            </a:r>
          </a:p>
          <a:p>
            <a:r>
              <a:rPr lang="en-US" sz="800" dirty="0">
                <a:latin typeface="Century Gothic" pitchFamily="34" charset="0"/>
              </a:rPr>
              <a:t>equations, rectangular arrays, and/or area models.</a:t>
            </a:r>
            <a:endParaRPr lang="en-US" sz="800" dirty="0" smtClean="0">
              <a:latin typeface="Century Gothic" pitchFamily="34" charset="0"/>
            </a:endParaRPr>
          </a:p>
          <a:p>
            <a:r>
              <a:rPr lang="en-US" sz="1200" dirty="0" smtClean="0">
                <a:latin typeface="Century Gothic" pitchFamily="34" charset="0"/>
              </a:rPr>
              <a:t>     </a:t>
            </a:r>
            <a:endParaRPr lang="en-US" sz="1200" dirty="0">
              <a:latin typeface="Century Gothic" pitchFamily="34" charset="0"/>
            </a:endParaRPr>
          </a:p>
        </p:txBody>
      </p:sp>
      <p:pic>
        <p:nvPicPr>
          <p:cNvPr id="12290" name="Picture 2" descr="C:\Users\smiller\Documents\TpT\Clipart My Cute Graphics\Months\November\month-of-november-pilgrim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440" y="257834"/>
            <a:ext cx="2122458" cy="1902609"/>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smiller\Documents\TpT\Clipart My Cute Graphics\Holiday\Thanksgiving\mayflower-thanksgivi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2444" y="7712548"/>
            <a:ext cx="1338251" cy="1233867"/>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smiller\Documents\TpT\Clipart My Cute Graphics\Holiday\Thanksgiving\pilgrim-ha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86503">
            <a:off x="5958131" y="2256228"/>
            <a:ext cx="739518" cy="5472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smiller\Documents\TpT\Clipart My Cute Graphics\Holiday\Thanksgiving\cooked-turke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408" y="1267114"/>
            <a:ext cx="1461842" cy="6724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smiller\Documents\TpT\Clipart _from_TpT\1 Borders and Frames\My Cute Graphics\scribbled-edge-med.png"/>
          <p:cNvPicPr>
            <a:picLocks noChangeAspect="1" noChangeArrowheads="1"/>
          </p:cNvPicPr>
          <p:nvPr/>
        </p:nvPicPr>
        <p:blipFill rotWithShape="1">
          <a:blip r:embed="rId3">
            <a:extLst>
              <a:ext uri="{28A0092B-C50C-407E-A947-70E740481C1C}">
                <a14:useLocalDpi xmlns:a14="http://schemas.microsoft.com/office/drawing/2010/main" val="0"/>
              </a:ext>
            </a:extLst>
          </a:blip>
          <a:srcRect t="98333"/>
          <a:stretch/>
        </p:blipFill>
        <p:spPr bwMode="auto">
          <a:xfrm>
            <a:off x="123266" y="2079537"/>
            <a:ext cx="6678134" cy="14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64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99465" y="172579"/>
            <a:ext cx="6595783" cy="1986728"/>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C:\Users\smiller\Documents\TpT\Clipart _from_TpT\1 Borders and Frames\Black and White Borders\Free Amazing FRames 1\Image 5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31" y="39757"/>
            <a:ext cx="6793765" cy="9080390"/>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3628599" y="5638800"/>
            <a:ext cx="2954651" cy="141362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628599" y="7099122"/>
            <a:ext cx="2954652" cy="177396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p:cNvCxnSpPr/>
          <p:nvPr/>
        </p:nvCxnSpPr>
        <p:spPr>
          <a:xfrm>
            <a:off x="99465" y="2134399"/>
            <a:ext cx="660526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2034" y="6032983"/>
            <a:ext cx="3197543" cy="283458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4"/>
          <p:cNvSpPr txBox="1"/>
          <p:nvPr/>
        </p:nvSpPr>
        <p:spPr>
          <a:xfrm>
            <a:off x="244308" y="6004819"/>
            <a:ext cx="355312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Important Reminders</a:t>
            </a:r>
            <a:endParaRPr lang="en-US" sz="1100" dirty="0">
              <a:effectLst/>
              <a:ea typeface="Calibri"/>
              <a:cs typeface="Times New Roman"/>
            </a:endParaRPr>
          </a:p>
        </p:txBody>
      </p:sp>
      <p:sp>
        <p:nvSpPr>
          <p:cNvPr id="15" name="Text Box 26"/>
          <p:cNvSpPr txBox="1"/>
          <p:nvPr/>
        </p:nvSpPr>
        <p:spPr>
          <a:xfrm>
            <a:off x="340436" y="6328237"/>
            <a:ext cx="3087690" cy="23904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smtClean="0">
                <a:latin typeface="Century Gothic"/>
                <a:ea typeface="Calibri"/>
                <a:cs typeface="Times New Roman"/>
              </a:rPr>
              <a:t>Oct. 8, ½ Dismissal @ 1; Birdies for Brighten, at Chapel Hills @12 pm</a:t>
            </a:r>
          </a:p>
          <a:p>
            <a:r>
              <a:rPr lang="en-US" sz="1050" dirty="0" smtClean="0">
                <a:latin typeface="Century Gothic"/>
                <a:ea typeface="Calibri"/>
                <a:cs typeface="Times New Roman"/>
              </a:rPr>
              <a:t>Oct 15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Report Cards, ½ dismissal</a:t>
            </a:r>
          </a:p>
          <a:p>
            <a:r>
              <a:rPr lang="en-US" sz="1050" dirty="0" smtClean="0">
                <a:latin typeface="Century Gothic"/>
                <a:ea typeface="Calibri"/>
                <a:cs typeface="Times New Roman"/>
              </a:rPr>
              <a:t>Oct. 16</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Spirit Night @ Chick-Fil-A</a:t>
            </a:r>
          </a:p>
          <a:p>
            <a:r>
              <a:rPr lang="en-US" sz="1050" dirty="0" smtClean="0">
                <a:latin typeface="Century Gothic"/>
                <a:ea typeface="Calibri"/>
                <a:cs typeface="Times New Roman"/>
              </a:rPr>
              <a:t>Oct</a:t>
            </a:r>
            <a:r>
              <a:rPr lang="en-US" sz="1050" dirty="0">
                <a:latin typeface="Century Gothic"/>
                <a:ea typeface="Calibri"/>
                <a:cs typeface="Times New Roman"/>
              </a:rPr>
              <a:t>. 17</a:t>
            </a:r>
            <a:r>
              <a:rPr lang="en-US" sz="1050" baseline="30000" dirty="0">
                <a:latin typeface="Century Gothic"/>
                <a:ea typeface="Calibri"/>
                <a:cs typeface="Times New Roman"/>
              </a:rPr>
              <a:t>th</a:t>
            </a:r>
            <a:r>
              <a:rPr lang="en-US" sz="1050" dirty="0">
                <a:latin typeface="Century Gothic"/>
                <a:ea typeface="Calibri"/>
                <a:cs typeface="Times New Roman"/>
              </a:rPr>
              <a:t>: Field Trip to </a:t>
            </a:r>
            <a:r>
              <a:rPr lang="en-US" sz="1050" dirty="0" smtClean="0">
                <a:latin typeface="Century Gothic"/>
                <a:ea typeface="Calibri"/>
                <a:cs typeface="Times New Roman"/>
              </a:rPr>
              <a:t>Etowah depart @8:45 am</a:t>
            </a:r>
          </a:p>
          <a:p>
            <a:r>
              <a:rPr lang="en-US" sz="1050" dirty="0" smtClean="0">
                <a:latin typeface="Century Gothic"/>
                <a:ea typeface="Calibri"/>
                <a:cs typeface="Times New Roman"/>
              </a:rPr>
              <a:t>Oct. 24</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a:t>
            </a:r>
            <a:r>
              <a:rPr lang="en-US" sz="1050" dirty="0" err="1" smtClean="0">
                <a:latin typeface="Century Gothic"/>
                <a:ea typeface="Calibri"/>
                <a:cs typeface="Times New Roman"/>
              </a:rPr>
              <a:t>Octoberfest</a:t>
            </a:r>
            <a:r>
              <a:rPr lang="en-US" sz="1050" dirty="0" smtClean="0">
                <a:latin typeface="Century Gothic"/>
                <a:ea typeface="Calibri"/>
                <a:cs typeface="Times New Roman"/>
              </a:rPr>
              <a:t> from 6-8 pm.</a:t>
            </a:r>
          </a:p>
          <a:p>
            <a:r>
              <a:rPr lang="en-US" sz="1050" dirty="0" smtClean="0">
                <a:latin typeface="Century Gothic"/>
                <a:ea typeface="Calibri"/>
                <a:cs typeface="Times New Roman"/>
              </a:rPr>
              <a:t>Oct. 25</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Volunteer Work Day from 9-12.</a:t>
            </a:r>
          </a:p>
          <a:p>
            <a:r>
              <a:rPr lang="en-US" sz="1050" dirty="0" smtClean="0">
                <a:latin typeface="Century Gothic"/>
                <a:ea typeface="Calibri"/>
                <a:cs typeface="Times New Roman"/>
              </a:rPr>
              <a:t>Oct. 27</a:t>
            </a:r>
            <a:r>
              <a:rPr lang="en-US" sz="1050" baseline="30000" dirty="0" smtClean="0">
                <a:latin typeface="Century Gothic"/>
                <a:ea typeface="Calibri"/>
                <a:cs typeface="Times New Roman"/>
              </a:rPr>
              <a:t>th</a:t>
            </a:r>
            <a:r>
              <a:rPr lang="en-US" sz="1050" dirty="0" smtClean="0">
                <a:latin typeface="Century Gothic"/>
                <a:ea typeface="Calibri"/>
                <a:cs typeface="Times New Roman"/>
              </a:rPr>
              <a:t>: PTO Meeting @ 5</a:t>
            </a:r>
            <a:endParaRPr lang="en-US" sz="1050" dirty="0">
              <a:latin typeface="Century Gothic"/>
              <a:ea typeface="Calibri"/>
              <a:cs typeface="Times New Roman"/>
            </a:endParaRPr>
          </a:p>
          <a:p>
            <a:r>
              <a:rPr lang="en-US" sz="1050" dirty="0">
                <a:latin typeface="Century Gothic"/>
                <a:ea typeface="Calibri"/>
                <a:cs typeface="Times New Roman"/>
              </a:rPr>
              <a:t>Oct. 31</a:t>
            </a:r>
            <a:r>
              <a:rPr lang="en-US" sz="1050" baseline="30000" dirty="0">
                <a:latin typeface="Century Gothic"/>
                <a:ea typeface="Calibri"/>
                <a:cs typeface="Times New Roman"/>
              </a:rPr>
              <a:t>st</a:t>
            </a:r>
            <a:r>
              <a:rPr lang="en-US" sz="1050" dirty="0">
                <a:latin typeface="Century Gothic"/>
                <a:ea typeface="Calibri"/>
                <a:cs typeface="Times New Roman"/>
              </a:rPr>
              <a:t> : Field Trip to Zoo </a:t>
            </a:r>
            <a:r>
              <a:rPr lang="en-US" sz="1050" dirty="0" smtClean="0">
                <a:latin typeface="Century Gothic"/>
                <a:ea typeface="Calibri"/>
                <a:cs typeface="Times New Roman"/>
              </a:rPr>
              <a:t>Atlanta departure @ 9:30am</a:t>
            </a:r>
            <a:endParaRPr lang="en-US" sz="1050" dirty="0">
              <a:latin typeface="Century Gothic"/>
              <a:ea typeface="Calibri"/>
              <a:cs typeface="Times New Roman"/>
            </a:endParaRPr>
          </a:p>
          <a:p>
            <a:endParaRPr lang="en-US" sz="1050" dirty="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1050" dirty="0">
                <a:latin typeface="Century Gothic"/>
                <a:ea typeface="Calibri"/>
                <a:cs typeface="Times New Roman"/>
              </a:rPr>
              <a:t>Just a reminder, students dismiss @ 1:00 every Wednesday </a:t>
            </a:r>
            <a:r>
              <a:rPr lang="en-US" sz="1050" dirty="0" smtClean="0">
                <a:latin typeface="Century Gothic"/>
                <a:ea typeface="Calibri"/>
                <a:cs typeface="Times New Roman"/>
              </a:rPr>
              <a:t>in October.</a:t>
            </a:r>
            <a:endParaRPr lang="en-US" sz="1200" dirty="0">
              <a:latin typeface="Century Gothic"/>
              <a:ea typeface="Calibri"/>
              <a:cs typeface="Times New Roman"/>
            </a:endParaRPr>
          </a:p>
        </p:txBody>
      </p:sp>
      <p:sp>
        <p:nvSpPr>
          <p:cNvPr id="16" name="Rounded Rectangle 15"/>
          <p:cNvSpPr/>
          <p:nvPr/>
        </p:nvSpPr>
        <p:spPr>
          <a:xfrm>
            <a:off x="3628599" y="2825649"/>
            <a:ext cx="2954651" cy="144132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947049" y="2791090"/>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Language Arts</a:t>
            </a:r>
            <a:endParaRPr lang="en-US" sz="1400" dirty="0">
              <a:effectLst/>
              <a:ea typeface="Calibri"/>
              <a:cs typeface="Times New Roman"/>
            </a:endParaRPr>
          </a:p>
        </p:txBody>
      </p:sp>
      <p:sp>
        <p:nvSpPr>
          <p:cNvPr id="18" name="Text Box 16"/>
          <p:cNvSpPr txBox="1"/>
          <p:nvPr/>
        </p:nvSpPr>
        <p:spPr>
          <a:xfrm>
            <a:off x="3759546" y="2106306"/>
            <a:ext cx="2517085"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400" dirty="0">
                <a:effectLst/>
                <a:latin typeface="Markus the Cow"/>
                <a:ea typeface="Calibri"/>
                <a:cs typeface="Times New Roman"/>
              </a:rPr>
              <a:t>What We’re Learning</a:t>
            </a:r>
            <a:r>
              <a:rPr lang="en-US" sz="2400" dirty="0">
                <a:effectLst/>
                <a:latin typeface="Times New Roman"/>
                <a:ea typeface="Calibri"/>
                <a:cs typeface="Times New Roman"/>
              </a:rPr>
              <a:t>…</a:t>
            </a:r>
            <a:endParaRPr lang="en-US" sz="2400" dirty="0">
              <a:effectLst/>
              <a:ea typeface="Calibri"/>
              <a:cs typeface="Times New Roman"/>
            </a:endParaRPr>
          </a:p>
        </p:txBody>
      </p:sp>
      <p:sp>
        <p:nvSpPr>
          <p:cNvPr id="19" name="Rounded Rectangle 18"/>
          <p:cNvSpPr/>
          <p:nvPr/>
        </p:nvSpPr>
        <p:spPr>
          <a:xfrm>
            <a:off x="3628599" y="4327106"/>
            <a:ext cx="2954652" cy="12649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906915" y="4267200"/>
            <a:ext cx="2317750" cy="2092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C00000"/>
                </a:solidFill>
                <a:effectLst/>
                <a:latin typeface="Simple Kind Of Girl"/>
                <a:ea typeface="Calibri"/>
                <a:cs typeface="Times New Roman"/>
              </a:rPr>
              <a:t>Math</a:t>
            </a:r>
            <a:endParaRPr lang="en-US" sz="1400" dirty="0">
              <a:solidFill>
                <a:srgbClr val="C00000"/>
              </a:solidFill>
              <a:effectLst/>
              <a:ea typeface="Calibri"/>
              <a:cs typeface="Times New Roman"/>
            </a:endParaRPr>
          </a:p>
        </p:txBody>
      </p:sp>
      <p:sp>
        <p:nvSpPr>
          <p:cNvPr id="21" name="Text Box 20"/>
          <p:cNvSpPr txBox="1"/>
          <p:nvPr/>
        </p:nvSpPr>
        <p:spPr>
          <a:xfrm>
            <a:off x="3872576" y="5638800"/>
            <a:ext cx="2317750" cy="2569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70C0"/>
                </a:solidFill>
                <a:effectLst/>
                <a:latin typeface="Simple Kind Of Girl"/>
                <a:ea typeface="Calibri"/>
                <a:cs typeface="Times New Roman"/>
              </a:rPr>
              <a:t>Science</a:t>
            </a:r>
            <a:endParaRPr lang="en-US" sz="1400" dirty="0">
              <a:effectLst/>
              <a:ea typeface="Calibri"/>
              <a:cs typeface="Times New Roman"/>
            </a:endParaRPr>
          </a:p>
        </p:txBody>
      </p:sp>
      <p:sp>
        <p:nvSpPr>
          <p:cNvPr id="22" name="Text Box 22"/>
          <p:cNvSpPr txBox="1"/>
          <p:nvPr/>
        </p:nvSpPr>
        <p:spPr>
          <a:xfrm>
            <a:off x="3969970" y="7052945"/>
            <a:ext cx="2317750"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Social Studies</a:t>
            </a:r>
            <a:endParaRPr lang="en-US" sz="1400" dirty="0">
              <a:solidFill>
                <a:srgbClr val="008000"/>
              </a:solidFill>
              <a:effectLst/>
              <a:ea typeface="Calibri"/>
              <a:cs typeface="Times New Roman"/>
            </a:endParaRPr>
          </a:p>
        </p:txBody>
      </p:sp>
      <p:sp>
        <p:nvSpPr>
          <p:cNvPr id="29" name="TextBox 28"/>
          <p:cNvSpPr txBox="1"/>
          <p:nvPr/>
        </p:nvSpPr>
        <p:spPr>
          <a:xfrm>
            <a:off x="3705631" y="7239000"/>
            <a:ext cx="2782562" cy="1815882"/>
          </a:xfrm>
          <a:prstGeom prst="rect">
            <a:avLst/>
          </a:prstGeom>
          <a:noFill/>
        </p:spPr>
        <p:txBody>
          <a:bodyPr wrap="square" rtlCol="0">
            <a:spAutoFit/>
          </a:bodyPr>
          <a:lstStyle/>
          <a:p>
            <a:r>
              <a:rPr lang="en-US" sz="800" b="1" dirty="0">
                <a:latin typeface="Century Gothic" pitchFamily="34" charset="0"/>
              </a:rPr>
              <a:t>We </a:t>
            </a:r>
            <a:r>
              <a:rPr lang="en-US" sz="800" b="1" dirty="0" smtClean="0">
                <a:latin typeface="Century Gothic" pitchFamily="34" charset="0"/>
              </a:rPr>
              <a:t>will finish up our study of </a:t>
            </a:r>
            <a:r>
              <a:rPr lang="en-US" sz="800" b="1" dirty="0">
                <a:latin typeface="Century Gothic" pitchFamily="34" charset="0"/>
              </a:rPr>
              <a:t>the Native </a:t>
            </a:r>
            <a:r>
              <a:rPr lang="en-US" sz="800" b="1" dirty="0" smtClean="0">
                <a:latin typeface="Century Gothic" pitchFamily="34" charset="0"/>
              </a:rPr>
              <a:t>Americans and begin our study on explorers. </a:t>
            </a:r>
          </a:p>
          <a:p>
            <a:r>
              <a:rPr lang="en-US" sz="800" dirty="0">
                <a:latin typeface="Century Gothic" pitchFamily="34" charset="0"/>
              </a:rPr>
              <a:t>SS4H2 The student will describe European exploration in North America.</a:t>
            </a:r>
          </a:p>
          <a:p>
            <a:r>
              <a:rPr lang="en-US" sz="800" dirty="0">
                <a:latin typeface="Century Gothic" pitchFamily="34" charset="0"/>
              </a:rPr>
              <a:t>a. Describe the reasons for, obstacles to, and accomplishments of the Spanish,</a:t>
            </a:r>
          </a:p>
          <a:p>
            <a:r>
              <a:rPr lang="en-US" sz="800" dirty="0">
                <a:latin typeface="Century Gothic" pitchFamily="34" charset="0"/>
              </a:rPr>
              <a:t>French, and English explorations of John Cabot, Vasco </a:t>
            </a:r>
            <a:r>
              <a:rPr lang="en-US" sz="800" dirty="0" err="1">
                <a:latin typeface="Century Gothic" pitchFamily="34" charset="0"/>
              </a:rPr>
              <a:t>Núñez</a:t>
            </a:r>
            <a:r>
              <a:rPr lang="en-US" sz="800" dirty="0">
                <a:latin typeface="Century Gothic" pitchFamily="34" charset="0"/>
              </a:rPr>
              <a:t> de Balboa, Juan</a:t>
            </a:r>
          </a:p>
          <a:p>
            <a:r>
              <a:rPr lang="en-US" sz="800" dirty="0">
                <a:latin typeface="Century Gothic" pitchFamily="34" charset="0"/>
              </a:rPr>
              <a:t>Ponce de León, Christopher Columbus, Henry Hudson, and Jacques Cartier.</a:t>
            </a:r>
          </a:p>
          <a:p>
            <a:r>
              <a:rPr lang="en-US" sz="800" dirty="0">
                <a:latin typeface="Century Gothic" pitchFamily="34" charset="0"/>
              </a:rPr>
              <a:t>b. Describe examples of cooperation and conflict between Europeans and Native</a:t>
            </a:r>
          </a:p>
          <a:p>
            <a:r>
              <a:rPr lang="en-US" sz="800" dirty="0">
                <a:latin typeface="Century Gothic" pitchFamily="34" charset="0"/>
              </a:rPr>
              <a:t>Americans</a:t>
            </a:r>
            <a:endParaRPr lang="en-US" sz="800" dirty="0" smtClean="0">
              <a:latin typeface="Century Gothic" pitchFamily="34" charset="0"/>
            </a:endParaRPr>
          </a:p>
          <a:p>
            <a:endParaRPr lang="en-US" sz="800" b="1" dirty="0" smtClean="0">
              <a:latin typeface="Century Gothic" pitchFamily="34" charset="0"/>
            </a:endParaRPr>
          </a:p>
        </p:txBody>
      </p:sp>
      <p:sp>
        <p:nvSpPr>
          <p:cNvPr id="30" name="TextBox 29"/>
          <p:cNvSpPr txBox="1"/>
          <p:nvPr/>
        </p:nvSpPr>
        <p:spPr>
          <a:xfrm>
            <a:off x="3686599" y="2986069"/>
            <a:ext cx="2853595" cy="1231106"/>
          </a:xfrm>
          <a:prstGeom prst="rect">
            <a:avLst/>
          </a:prstGeom>
          <a:noFill/>
        </p:spPr>
        <p:txBody>
          <a:bodyPr wrap="square" rtlCol="0">
            <a:spAutoFit/>
          </a:bodyPr>
          <a:lstStyle/>
          <a:p>
            <a:r>
              <a:rPr lang="en-US" sz="900" b="1" dirty="0">
                <a:latin typeface="Century Gothic" pitchFamily="34" charset="0"/>
              </a:rPr>
              <a:t>We will continue our study of key writing elements, </a:t>
            </a:r>
            <a:r>
              <a:rPr lang="en-US" sz="900" b="1" dirty="0" smtClean="0">
                <a:latin typeface="Century Gothic" pitchFamily="34" charset="0"/>
              </a:rPr>
              <a:t>and focusing on informational </a:t>
            </a:r>
            <a:r>
              <a:rPr lang="en-US" sz="900" b="1" dirty="0">
                <a:latin typeface="Century Gothic" pitchFamily="34" charset="0"/>
              </a:rPr>
              <a:t>text. </a:t>
            </a:r>
            <a:r>
              <a:rPr lang="en-US" sz="800" dirty="0" smtClean="0">
                <a:latin typeface="Century Gothic" pitchFamily="34" charset="0"/>
              </a:rPr>
              <a:t>ELACC4RI1</a:t>
            </a:r>
            <a:r>
              <a:rPr lang="en-US" sz="800" dirty="0">
                <a:latin typeface="Century Gothic" pitchFamily="34" charset="0"/>
              </a:rPr>
              <a:t>: Refer to details and examples in a text when explaining what the </a:t>
            </a:r>
          </a:p>
          <a:p>
            <a:r>
              <a:rPr lang="en-US" sz="800" dirty="0">
                <a:latin typeface="Century Gothic" pitchFamily="34" charset="0"/>
              </a:rPr>
              <a:t>text says explicitly and when drawing inferences from the text.</a:t>
            </a:r>
          </a:p>
          <a:p>
            <a:r>
              <a:rPr lang="en-US" sz="800" dirty="0">
                <a:latin typeface="Century Gothic" pitchFamily="34" charset="0"/>
              </a:rPr>
              <a:t>ELACC4RI2: Determine the main idea of a text and explain how it is supported </a:t>
            </a:r>
          </a:p>
          <a:p>
            <a:r>
              <a:rPr lang="en-US" sz="800" dirty="0">
                <a:latin typeface="Century Gothic" pitchFamily="34" charset="0"/>
              </a:rPr>
              <a:t>by key details; summarize the text</a:t>
            </a:r>
            <a:endParaRPr lang="en-US" sz="1200" dirty="0">
              <a:latin typeface="Century Gothic" pitchFamily="34" charset="0"/>
            </a:endParaRPr>
          </a:p>
        </p:txBody>
      </p:sp>
      <p:sp>
        <p:nvSpPr>
          <p:cNvPr id="31" name="TextBox 30"/>
          <p:cNvSpPr txBox="1"/>
          <p:nvPr/>
        </p:nvSpPr>
        <p:spPr>
          <a:xfrm>
            <a:off x="3759546" y="4456093"/>
            <a:ext cx="2728647" cy="1200329"/>
          </a:xfrm>
          <a:prstGeom prst="rect">
            <a:avLst/>
          </a:prstGeom>
          <a:noFill/>
        </p:spPr>
        <p:txBody>
          <a:bodyPr wrap="square" rtlCol="0">
            <a:spAutoFit/>
          </a:bodyPr>
          <a:lstStyle/>
          <a:p>
            <a:r>
              <a:rPr lang="en-US" sz="800" b="1" dirty="0">
                <a:latin typeface="Century Gothic" pitchFamily="34" charset="0"/>
              </a:rPr>
              <a:t>We </a:t>
            </a:r>
            <a:r>
              <a:rPr lang="en-US" sz="800" b="1" dirty="0" smtClean="0">
                <a:latin typeface="Century Gothic" pitchFamily="34" charset="0"/>
              </a:rPr>
              <a:t>will </a:t>
            </a:r>
            <a:r>
              <a:rPr lang="en-US" sz="800" b="1" dirty="0">
                <a:latin typeface="Century Gothic" pitchFamily="34" charset="0"/>
              </a:rPr>
              <a:t>work on </a:t>
            </a:r>
            <a:r>
              <a:rPr lang="en-US" sz="800" b="1" dirty="0" smtClean="0">
                <a:latin typeface="Century Gothic" pitchFamily="34" charset="0"/>
              </a:rPr>
              <a:t>multiplying and dividing </a:t>
            </a:r>
            <a:r>
              <a:rPr lang="en-US" sz="800" b="1" dirty="0">
                <a:latin typeface="Century Gothic" pitchFamily="34" charset="0"/>
              </a:rPr>
              <a:t>multi-digit whole </a:t>
            </a:r>
            <a:r>
              <a:rPr lang="en-US" sz="800" b="1" dirty="0" smtClean="0">
                <a:latin typeface="Century Gothic" pitchFamily="34" charset="0"/>
              </a:rPr>
              <a:t>numbers .  </a:t>
            </a:r>
          </a:p>
          <a:p>
            <a:r>
              <a:rPr lang="en-US" sz="800" dirty="0" smtClean="0">
                <a:latin typeface="Century Gothic" pitchFamily="34" charset="0"/>
              </a:rPr>
              <a:t>4.0A.1: Interpret multiplication equations as comparisons.</a:t>
            </a:r>
          </a:p>
          <a:p>
            <a:r>
              <a:rPr lang="en-US" sz="800" dirty="0" smtClean="0">
                <a:latin typeface="Century Gothic" pitchFamily="34" charset="0"/>
              </a:rPr>
              <a:t>4.OA.2: Multiply or divide to solve word problems that include multiplicative comparison.</a:t>
            </a:r>
          </a:p>
          <a:p>
            <a:r>
              <a:rPr lang="en-US" sz="800" dirty="0" smtClean="0">
                <a:latin typeface="Century Gothic" pitchFamily="34" charset="0"/>
              </a:rPr>
              <a:t>4.OA.3: Solve multi-step word problems using four operations.</a:t>
            </a:r>
          </a:p>
          <a:p>
            <a:endParaRPr lang="en-US" sz="800" b="1" dirty="0">
              <a:latin typeface="Century Gothic" pitchFamily="34" charset="0"/>
            </a:endParaRPr>
          </a:p>
        </p:txBody>
      </p:sp>
      <p:sp>
        <p:nvSpPr>
          <p:cNvPr id="32" name="TextBox 31"/>
          <p:cNvSpPr txBox="1"/>
          <p:nvPr/>
        </p:nvSpPr>
        <p:spPr>
          <a:xfrm>
            <a:off x="3728173" y="5867400"/>
            <a:ext cx="2812021" cy="1200329"/>
          </a:xfrm>
          <a:prstGeom prst="rect">
            <a:avLst/>
          </a:prstGeom>
          <a:noFill/>
        </p:spPr>
        <p:txBody>
          <a:bodyPr wrap="square" rtlCol="0">
            <a:spAutoFit/>
          </a:bodyPr>
          <a:lstStyle/>
          <a:p>
            <a:r>
              <a:rPr lang="en-US" sz="800" b="1" dirty="0">
                <a:latin typeface="Century Gothic" pitchFamily="34" charset="0"/>
              </a:rPr>
              <a:t>We will </a:t>
            </a:r>
            <a:r>
              <a:rPr lang="en-US" sz="800" b="1" dirty="0" smtClean="0">
                <a:latin typeface="Century Gothic" pitchFamily="34" charset="0"/>
              </a:rPr>
              <a:t>finish our study off </a:t>
            </a:r>
            <a:r>
              <a:rPr lang="en-US" sz="800" b="1" dirty="0">
                <a:latin typeface="Century Gothic" pitchFamily="34" charset="0"/>
              </a:rPr>
              <a:t>the ecosystem, concentrating on </a:t>
            </a:r>
            <a:r>
              <a:rPr lang="en-US" sz="800" b="1" dirty="0" smtClean="0">
                <a:latin typeface="Century Gothic" pitchFamily="34" charset="0"/>
              </a:rPr>
              <a:t>adaptations, and changes in the ecosystem. We will also begin our study of the water cycle.</a:t>
            </a:r>
          </a:p>
          <a:p>
            <a:r>
              <a:rPr lang="en-US" sz="800" dirty="0" smtClean="0">
                <a:latin typeface="Century Gothic" pitchFamily="34" charset="0"/>
              </a:rPr>
              <a:t>S4L2</a:t>
            </a:r>
            <a:r>
              <a:rPr lang="en-US" sz="800" dirty="0">
                <a:latin typeface="Century Gothic" pitchFamily="34" charset="0"/>
              </a:rPr>
              <a:t>. Students will identify factors that affect the survival or extinction of organisms such as </a:t>
            </a:r>
          </a:p>
          <a:p>
            <a:r>
              <a:rPr lang="en-US" sz="800" dirty="0">
                <a:latin typeface="Century Gothic" pitchFamily="34" charset="0"/>
              </a:rPr>
              <a:t>adaptation, variation of behaviors (hibernation), and external features (camouflage and </a:t>
            </a:r>
          </a:p>
          <a:p>
            <a:r>
              <a:rPr lang="en-US" sz="800" dirty="0">
                <a:latin typeface="Century Gothic" pitchFamily="34" charset="0"/>
              </a:rPr>
              <a:t>protection). </a:t>
            </a:r>
          </a:p>
        </p:txBody>
      </p:sp>
      <p:pic>
        <p:nvPicPr>
          <p:cNvPr id="12291" name="Picture 3" descr="C:\Users\smiller\Documents\TpT\Clipart My Cute Graphics\Months\October\october-month-hallow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91" y="221130"/>
            <a:ext cx="3886226" cy="19263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smiller\Documents\TpT\Clipart My Cute Graphics\Borders\little-loops-border-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33" y="2294111"/>
            <a:ext cx="3306566" cy="36578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3"/>
          <p:cNvSpPr txBox="1"/>
          <p:nvPr/>
        </p:nvSpPr>
        <p:spPr>
          <a:xfrm>
            <a:off x="340418" y="2378359"/>
            <a:ext cx="340203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B0F0"/>
                </a:solidFill>
                <a:effectLst/>
                <a:latin typeface="Simple Kind Of Girl"/>
                <a:ea typeface="Calibri"/>
                <a:cs typeface="Times New Roman"/>
              </a:rPr>
              <a:t>A Note from the Teacher</a:t>
            </a:r>
            <a:endParaRPr lang="en-US" sz="1100" dirty="0">
              <a:effectLst/>
              <a:ea typeface="Calibri"/>
              <a:cs typeface="Times New Roman"/>
            </a:endParaRPr>
          </a:p>
        </p:txBody>
      </p:sp>
      <p:sp>
        <p:nvSpPr>
          <p:cNvPr id="14" name="Text Box 25"/>
          <p:cNvSpPr txBox="1"/>
          <p:nvPr/>
        </p:nvSpPr>
        <p:spPr>
          <a:xfrm>
            <a:off x="440765" y="2694820"/>
            <a:ext cx="3012137" cy="31859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marR="0" indent="-171450">
              <a:spcBef>
                <a:spcPts val="0"/>
              </a:spcBef>
              <a:spcAft>
                <a:spcPts val="0"/>
              </a:spcAft>
              <a:buFont typeface="Arial" panose="020B0604020202020204" pitchFamily="34" charset="0"/>
              <a:buChar char="•"/>
            </a:pPr>
            <a:r>
              <a:rPr lang="en-US" sz="1275" dirty="0">
                <a:latin typeface="Century Gothic"/>
                <a:ea typeface="Calibri"/>
                <a:cs typeface="Times New Roman"/>
              </a:rPr>
              <a:t>We are planning our first field trips for Oct. 17</a:t>
            </a:r>
            <a:r>
              <a:rPr lang="en-US" sz="1275" baseline="30000" dirty="0">
                <a:latin typeface="Century Gothic"/>
                <a:ea typeface="Calibri"/>
                <a:cs typeface="Times New Roman"/>
              </a:rPr>
              <a:t>th</a:t>
            </a:r>
            <a:r>
              <a:rPr lang="en-US" sz="1275" dirty="0">
                <a:latin typeface="Century Gothic"/>
                <a:ea typeface="Calibri"/>
                <a:cs typeface="Times New Roman"/>
              </a:rPr>
              <a:t> (Etowah Indian Mounds), and Oct. 31</a:t>
            </a:r>
            <a:r>
              <a:rPr lang="en-US" sz="1275" baseline="30000" dirty="0">
                <a:latin typeface="Century Gothic"/>
                <a:ea typeface="Calibri"/>
                <a:cs typeface="Times New Roman"/>
              </a:rPr>
              <a:t>st</a:t>
            </a:r>
            <a:r>
              <a:rPr lang="en-US" sz="1275" dirty="0">
                <a:latin typeface="Century Gothic"/>
                <a:ea typeface="Calibri"/>
                <a:cs typeface="Times New Roman"/>
              </a:rPr>
              <a:t> (Zoo Atlanta). If you are interested in chaperoning these trips, please </a:t>
            </a:r>
            <a:r>
              <a:rPr lang="en-US" sz="1275" dirty="0" smtClean="0">
                <a:latin typeface="Century Gothic"/>
                <a:ea typeface="Calibri"/>
                <a:cs typeface="Times New Roman"/>
              </a:rPr>
              <a:t>contact Krista </a:t>
            </a:r>
            <a:r>
              <a:rPr lang="en-US" sz="1275" dirty="0" err="1" smtClean="0">
                <a:latin typeface="Century Gothic"/>
                <a:ea typeface="Calibri"/>
                <a:cs typeface="Times New Roman"/>
              </a:rPr>
              <a:t>Polane</a:t>
            </a:r>
            <a:r>
              <a:rPr lang="en-US" sz="1275" dirty="0" smtClean="0">
                <a:latin typeface="Century Gothic"/>
                <a:ea typeface="Calibri"/>
                <a:cs typeface="Times New Roman"/>
              </a:rPr>
              <a:t> in the office if you need background check or fingerprinting.  She has to set up an appointment for you.</a:t>
            </a:r>
          </a:p>
          <a:p>
            <a:pPr marL="171450" marR="0" indent="-171450">
              <a:spcBef>
                <a:spcPts val="0"/>
              </a:spcBef>
              <a:spcAft>
                <a:spcPts val="0"/>
              </a:spcAft>
              <a:buFont typeface="Arial" panose="020B0604020202020204" pitchFamily="34" charset="0"/>
              <a:buChar char="•"/>
            </a:pPr>
            <a:r>
              <a:rPr lang="en-US" sz="1275" dirty="0" smtClean="0">
                <a:latin typeface="Century Gothic"/>
                <a:ea typeface="Calibri"/>
                <a:cs typeface="Times New Roman"/>
              </a:rPr>
              <a:t>Please </a:t>
            </a:r>
            <a:r>
              <a:rPr lang="en-US" sz="1275" dirty="0">
                <a:latin typeface="Century Gothic"/>
                <a:ea typeface="Calibri"/>
                <a:cs typeface="Times New Roman"/>
              </a:rPr>
              <a:t>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1275" dirty="0">
                <a:latin typeface="Century Gothic"/>
                <a:ea typeface="Calibri"/>
                <a:cs typeface="Times New Roman"/>
              </a:rPr>
              <a:t>We are in need of paper towels, Kleenex, pencils and glue sticks. </a:t>
            </a:r>
          </a:p>
          <a:p>
            <a:pPr marL="0" marR="0">
              <a:spcBef>
                <a:spcPts val="0"/>
              </a:spcBef>
              <a:spcAft>
                <a:spcPts val="0"/>
              </a:spcAft>
            </a:pPr>
            <a:endParaRPr lang="en-US" sz="1200" dirty="0" smtClean="0">
              <a:effectLst/>
              <a:latin typeface="Century Gothic"/>
              <a:ea typeface="Calibri"/>
              <a:cs typeface="Times New Roman"/>
            </a:endParaRPr>
          </a:p>
        </p:txBody>
      </p:sp>
      <p:pic>
        <p:nvPicPr>
          <p:cNvPr id="12292" name="Picture 4" descr="C:\Users\smiller\Documents\TpT\Clipart My Cute Graphics\Holiday\Halloween\halloween-black-cat-jackolanter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5832" y="8182702"/>
            <a:ext cx="1011467" cy="67161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smiller\Documents\TpT\Clipart My Cute Graphics\Holiday\Halloween\spider-hang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6973" y="5989748"/>
            <a:ext cx="712354" cy="750821"/>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smiller\Documents\TpT\Clipart My Cute Graphics\Holiday\Halloween\halloween-bats-flying-full-mo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7060" y="2185238"/>
            <a:ext cx="667525" cy="5447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9"/>
          <p:cNvSpPr txBox="1"/>
          <p:nvPr/>
        </p:nvSpPr>
        <p:spPr>
          <a:xfrm>
            <a:off x="3312543" y="402957"/>
            <a:ext cx="3487887" cy="45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ts val="2800"/>
              </a:lnSpc>
              <a:spcBef>
                <a:spcPts val="0"/>
              </a:spcBef>
              <a:spcAft>
                <a:spcPts val="0"/>
              </a:spcAft>
            </a:pPr>
            <a:r>
              <a:rPr lang="en-US" sz="2400" dirty="0" smtClean="0">
                <a:solidFill>
                  <a:srgbClr val="7030A0"/>
                </a:solidFill>
                <a:latin typeface="Miserably Lose" pitchFamily="2" charset="0"/>
                <a:ea typeface="Calibri"/>
                <a:cs typeface="Times New Roman"/>
              </a:rPr>
              <a:t>Classroom Connection</a:t>
            </a:r>
            <a:endParaRPr lang="en-US" sz="2400" dirty="0">
              <a:solidFill>
                <a:srgbClr val="7030A0"/>
              </a:solidFill>
              <a:effectLst/>
              <a:latin typeface="Miserably Lose" pitchFamily="2" charset="0"/>
              <a:ea typeface="Calibri"/>
              <a:cs typeface="Times New Roman"/>
            </a:endParaRPr>
          </a:p>
        </p:txBody>
      </p:sp>
      <p:sp>
        <p:nvSpPr>
          <p:cNvPr id="43" name="Text Box 9"/>
          <p:cNvSpPr txBox="1"/>
          <p:nvPr/>
        </p:nvSpPr>
        <p:spPr>
          <a:xfrm>
            <a:off x="3872576" y="1025281"/>
            <a:ext cx="2615618" cy="5249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lnSpc>
                <a:spcPts val="2200"/>
              </a:lnSpc>
              <a:spcBef>
                <a:spcPts val="0"/>
              </a:spcBef>
              <a:spcAft>
                <a:spcPts val="0"/>
              </a:spcAft>
            </a:pPr>
            <a:r>
              <a:rPr lang="en-US" sz="2800" dirty="0">
                <a:latin typeface="Markus the Cow"/>
                <a:ea typeface="Calibri"/>
                <a:cs typeface="Times New Roman"/>
              </a:rPr>
              <a:t>f</a:t>
            </a:r>
            <a:r>
              <a:rPr lang="en-US" sz="2800" dirty="0" smtClean="0">
                <a:latin typeface="Markus the Cow"/>
                <a:ea typeface="Calibri"/>
                <a:cs typeface="Times New Roman"/>
              </a:rPr>
              <a:t>rom the 4</a:t>
            </a:r>
            <a:r>
              <a:rPr lang="en-US" sz="2800" baseline="30000" dirty="0" smtClean="0">
                <a:latin typeface="Markus the Cow"/>
                <a:ea typeface="Calibri"/>
                <a:cs typeface="Times New Roman"/>
              </a:rPr>
              <a:t>th</a:t>
            </a:r>
            <a:r>
              <a:rPr lang="en-US" sz="2800" dirty="0" smtClean="0">
                <a:latin typeface="Markus the Cow"/>
                <a:ea typeface="Calibri"/>
                <a:cs typeface="Times New Roman"/>
              </a:rPr>
              <a:t> Grade</a:t>
            </a:r>
          </a:p>
        </p:txBody>
      </p:sp>
      <p:sp>
        <p:nvSpPr>
          <p:cNvPr id="44" name="Rectangle 43"/>
          <p:cNvSpPr/>
          <p:nvPr/>
        </p:nvSpPr>
        <p:spPr>
          <a:xfrm>
            <a:off x="4062620" y="1445084"/>
            <a:ext cx="2329554" cy="769441"/>
          </a:xfrm>
          <a:prstGeom prst="rect">
            <a:avLst/>
          </a:prstGeom>
          <a:noFill/>
        </p:spPr>
        <p:txBody>
          <a:bodyPr wrap="square" lIns="91440" tIns="45720" rIns="91440" bIns="45720">
            <a:spAutoFit/>
          </a:bodyPr>
          <a:lstStyle/>
          <a:p>
            <a:r>
              <a:rPr lang="en-US" sz="4400" b="1" dirty="0" smtClean="0">
                <a:ln w="12700">
                  <a:solidFill>
                    <a:schemeClr val="bg2">
                      <a:lumMod val="25000"/>
                    </a:schemeClr>
                  </a:solidFill>
                  <a:prstDash val="solid"/>
                </a:ln>
                <a:solidFill>
                  <a:srgbClr val="92D050"/>
                </a:solidFill>
                <a:latin typeface="Smiley Monster" pitchFamily="66" charset="0"/>
              </a:rPr>
              <a:t>NEWS</a:t>
            </a:r>
            <a:endParaRPr lang="en-US" sz="4400" b="1" dirty="0">
              <a:ln w="12700">
                <a:solidFill>
                  <a:schemeClr val="bg2">
                    <a:lumMod val="25000"/>
                  </a:schemeClr>
                </a:solidFill>
                <a:prstDash val="solid"/>
              </a:ln>
              <a:solidFill>
                <a:srgbClr val="92D050"/>
              </a:solidFill>
              <a:latin typeface="Smiley Monster" pitchFamily="66" charset="0"/>
            </a:endParaRPr>
          </a:p>
        </p:txBody>
      </p:sp>
    </p:spTree>
    <p:extLst>
      <p:ext uri="{BB962C8B-B14F-4D97-AF65-F5344CB8AC3E}">
        <p14:creationId xmlns:p14="http://schemas.microsoft.com/office/powerpoint/2010/main" val="3344307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C:\Users\smiller\Documents\TpT\Clipart My Cute Graphics\Borders\scribbled-edge-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1211" y="2327756"/>
            <a:ext cx="3304072" cy="315706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miller\Documents\TpT\Clipart My Cute Graphics\School\school supplies\yellow-pencil-orange-eras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151935" flipH="1">
            <a:off x="3089714" y="2051114"/>
            <a:ext cx="160505" cy="7900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754" y="172579"/>
            <a:ext cx="6538495" cy="1986728"/>
          </a:xfrm>
          <a:prstGeom prst="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5281" y="81280"/>
            <a:ext cx="6701440" cy="9001760"/>
            <a:chOff x="75280" y="81280"/>
            <a:chExt cx="6701440" cy="9001760"/>
          </a:xfrm>
        </p:grpSpPr>
        <p:sp>
          <p:nvSpPr>
            <p:cNvPr id="34" name="Rectangle 33"/>
            <p:cNvSpPr/>
            <p:nvPr/>
          </p:nvSpPr>
          <p:spPr>
            <a:xfrm>
              <a:off x="156753" y="172579"/>
              <a:ext cx="6538495" cy="8819163"/>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5280" y="81280"/>
              <a:ext cx="6701440" cy="9001760"/>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3584848"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Rounded Rectangle 27"/>
          <p:cNvSpPr/>
          <p:nvPr/>
        </p:nvSpPr>
        <p:spPr>
          <a:xfrm>
            <a:off x="3584848" y="7500956"/>
            <a:ext cx="2965855" cy="1490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8"/>
          <p:cNvSpPr txBox="1"/>
          <p:nvPr/>
        </p:nvSpPr>
        <p:spPr>
          <a:xfrm>
            <a:off x="1328327" y="372346"/>
            <a:ext cx="3571240" cy="119915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000" dirty="0" smtClean="0">
                <a:solidFill>
                  <a:schemeClr val="tx1"/>
                </a:solidFill>
                <a:latin typeface="Miserably Lose"/>
                <a:ea typeface="Calibri"/>
                <a:cs typeface="Times New Roman"/>
              </a:rPr>
              <a:t>4</a:t>
            </a:r>
            <a:r>
              <a:rPr lang="en-US" sz="4000" baseline="30000" dirty="0" smtClean="0">
                <a:solidFill>
                  <a:schemeClr val="tx1"/>
                </a:solidFill>
                <a:latin typeface="Miserably Lose"/>
                <a:ea typeface="Calibri"/>
                <a:cs typeface="Times New Roman"/>
              </a:rPr>
              <a:t>th</a:t>
            </a:r>
            <a:r>
              <a:rPr lang="en-US" sz="4000" dirty="0" smtClean="0">
                <a:solidFill>
                  <a:schemeClr val="tx1"/>
                </a:solidFill>
                <a:latin typeface="Miserably Lose"/>
                <a:ea typeface="Calibri"/>
                <a:cs typeface="Times New Roman"/>
              </a:rPr>
              <a:t> Grade</a:t>
            </a:r>
          </a:p>
          <a:p>
            <a:pPr marL="0" marR="0" algn="ctr">
              <a:spcBef>
                <a:spcPts val="0"/>
              </a:spcBef>
              <a:spcAft>
                <a:spcPts val="0"/>
              </a:spcAft>
            </a:pPr>
            <a:r>
              <a:rPr lang="en-US" sz="4000" dirty="0" smtClean="0">
                <a:solidFill>
                  <a:schemeClr val="tx1"/>
                </a:solidFill>
                <a:effectLst/>
                <a:latin typeface="Miserably Lose"/>
                <a:ea typeface="Calibri"/>
                <a:cs typeface="Times New Roman"/>
              </a:rPr>
              <a:t>September</a:t>
            </a:r>
          </a:p>
          <a:p>
            <a:pPr marL="0" marR="0" algn="ctr">
              <a:spcBef>
                <a:spcPts val="0"/>
              </a:spcBef>
              <a:spcAft>
                <a:spcPts val="0"/>
              </a:spcAft>
            </a:pPr>
            <a:r>
              <a:rPr lang="en-US" sz="2000" dirty="0" smtClean="0">
                <a:solidFill>
                  <a:schemeClr val="tx1"/>
                </a:solidFill>
                <a:effectLst/>
                <a:latin typeface="Smiley Monster" pitchFamily="66" charset="0"/>
                <a:ea typeface="Calibri"/>
                <a:cs typeface="Times New Roman"/>
              </a:rPr>
              <a:t>Classroom connection</a:t>
            </a:r>
            <a:endParaRPr lang="en-US" sz="2000" dirty="0">
              <a:solidFill>
                <a:schemeClr val="tx1"/>
              </a:solidFill>
              <a:effectLst/>
              <a:latin typeface="Smiley Monster" pitchFamily="66" charset="0"/>
              <a:ea typeface="Calibri"/>
              <a:cs typeface="Times New Roman"/>
            </a:endParaRPr>
          </a:p>
        </p:txBody>
      </p:sp>
      <p:sp>
        <p:nvSpPr>
          <p:cNvPr id="11" name="Rectangle 10"/>
          <p:cNvSpPr/>
          <p:nvPr/>
        </p:nvSpPr>
        <p:spPr>
          <a:xfrm>
            <a:off x="3596798" y="2298701"/>
            <a:ext cx="2953906" cy="32383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23"/>
          <p:cNvSpPr txBox="1"/>
          <p:nvPr/>
        </p:nvSpPr>
        <p:spPr>
          <a:xfrm>
            <a:off x="436322" y="2305335"/>
            <a:ext cx="2764702"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008000"/>
                </a:solidFill>
                <a:effectLst/>
                <a:latin typeface="Simple Kind Of Girl"/>
                <a:ea typeface="Calibri"/>
                <a:cs typeface="Times New Roman"/>
              </a:rPr>
              <a:t>A Note from the Teacher</a:t>
            </a:r>
            <a:endParaRPr lang="en-US" sz="1400" dirty="0">
              <a:solidFill>
                <a:srgbClr val="008000"/>
              </a:solidFill>
              <a:effectLst/>
              <a:ea typeface="Calibri"/>
              <a:cs typeface="Times New Roman"/>
            </a:endParaRPr>
          </a:p>
        </p:txBody>
      </p:sp>
      <p:sp>
        <p:nvSpPr>
          <p:cNvPr id="13" name="Text Box 24"/>
          <p:cNvSpPr txBox="1"/>
          <p:nvPr/>
        </p:nvSpPr>
        <p:spPr>
          <a:xfrm>
            <a:off x="3708855" y="2283393"/>
            <a:ext cx="2751482" cy="3123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rgbClr val="7030A0"/>
                </a:solidFill>
                <a:effectLst/>
                <a:latin typeface="Simple Kind Of Girl"/>
                <a:ea typeface="Calibri"/>
                <a:cs typeface="Times New Roman"/>
              </a:rPr>
              <a:t>Important Reminders</a:t>
            </a:r>
            <a:endParaRPr lang="en-US" sz="1400" dirty="0">
              <a:effectLst/>
              <a:ea typeface="Calibri"/>
              <a:cs typeface="Times New Roman"/>
            </a:endParaRPr>
          </a:p>
        </p:txBody>
      </p:sp>
      <p:sp>
        <p:nvSpPr>
          <p:cNvPr id="14" name="Text Box 25"/>
          <p:cNvSpPr txBox="1"/>
          <p:nvPr/>
        </p:nvSpPr>
        <p:spPr>
          <a:xfrm>
            <a:off x="383255" y="2630063"/>
            <a:ext cx="2982561" cy="3065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smtClean="0">
                <a:latin typeface="Century Gothic"/>
                <a:ea typeface="Calibri"/>
                <a:cs typeface="Times New Roman"/>
              </a:rPr>
              <a:t>We are off to a great start! A special thanks to all who have helped to make our learning environment positive and productive. </a:t>
            </a:r>
          </a:p>
          <a:p>
            <a:pPr marL="0" marR="0">
              <a:spcBef>
                <a:spcPts val="0"/>
              </a:spcBef>
              <a:spcAft>
                <a:spcPts val="0"/>
              </a:spcAft>
            </a:pPr>
            <a:endParaRPr lang="en-US" sz="900" dirty="0">
              <a:effectLst/>
              <a:latin typeface="Century Gothic"/>
              <a:ea typeface="Calibri"/>
              <a:cs typeface="Times New Roman"/>
            </a:endParaRP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planning our first field trips for Oct. 17</a:t>
            </a:r>
            <a:r>
              <a:rPr lang="en-US" sz="900" baseline="30000" dirty="0" smtClean="0">
                <a:latin typeface="Century Gothic"/>
                <a:ea typeface="Calibri"/>
                <a:cs typeface="Times New Roman"/>
              </a:rPr>
              <a:t>th</a:t>
            </a:r>
            <a:r>
              <a:rPr lang="en-US" sz="900" dirty="0" smtClean="0">
                <a:latin typeface="Century Gothic"/>
                <a:ea typeface="Calibri"/>
                <a:cs typeface="Times New Roman"/>
              </a:rPr>
              <a:t> (Etowah Indian Mounds), and Oct. 31</a:t>
            </a:r>
            <a:r>
              <a:rPr lang="en-US" sz="900" baseline="30000" dirty="0" smtClean="0">
                <a:latin typeface="Century Gothic"/>
                <a:ea typeface="Calibri"/>
                <a:cs typeface="Times New Roman"/>
              </a:rPr>
              <a:t>st</a:t>
            </a:r>
            <a:r>
              <a:rPr lang="en-US" sz="900" dirty="0" smtClean="0">
                <a:latin typeface="Century Gothic"/>
                <a:ea typeface="Calibri"/>
                <a:cs typeface="Times New Roman"/>
              </a:rPr>
              <a:t> (Zoo Atlanta). If you are interested in chaperoning these trips, please return your forms ASAP. We only have eight slots available (4 per class). You must have background check completed 2 weeks prior to fieldtrip.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Please remind your student to come to school prepared. He/she needs to have agenda daily, two pencils, one red and blue pen. </a:t>
            </a:r>
          </a:p>
          <a:p>
            <a:pPr marL="171450" marR="0" indent="-171450">
              <a:spcBef>
                <a:spcPts val="0"/>
              </a:spcBef>
              <a:spcAft>
                <a:spcPts val="0"/>
              </a:spcAft>
              <a:buFont typeface="Arial" panose="020B0604020202020204" pitchFamily="34" charset="0"/>
              <a:buChar char="•"/>
            </a:pPr>
            <a:r>
              <a:rPr lang="en-US" sz="900" dirty="0" smtClean="0">
                <a:latin typeface="Century Gothic"/>
                <a:ea typeface="Calibri"/>
                <a:cs typeface="Times New Roman"/>
              </a:rPr>
              <a:t>We are in need of paper towels, Kleenex, pencils and glue sticks. </a:t>
            </a:r>
          </a:p>
          <a:p>
            <a:pPr marL="171450" marR="0" indent="-171450">
              <a:spcBef>
                <a:spcPts val="0"/>
              </a:spcBef>
              <a:spcAft>
                <a:spcPts val="0"/>
              </a:spcAft>
              <a:buFont typeface="Arial" panose="020B0604020202020204" pitchFamily="34" charset="0"/>
              <a:buChar char="•"/>
            </a:pPr>
            <a:r>
              <a:rPr lang="en-US" sz="900" dirty="0" smtClean="0">
                <a:effectLst/>
                <a:latin typeface="Century Gothic"/>
                <a:ea typeface="Calibri"/>
                <a:cs typeface="Times New Roman"/>
              </a:rPr>
              <a:t>Students may dress down every Wednesday in September if they make a $1.00 donation to the BETA Club Fundraiser.</a:t>
            </a:r>
          </a:p>
        </p:txBody>
      </p:sp>
      <p:sp>
        <p:nvSpPr>
          <p:cNvPr id="15" name="Text Box 26"/>
          <p:cNvSpPr txBox="1"/>
          <p:nvPr/>
        </p:nvSpPr>
        <p:spPr>
          <a:xfrm>
            <a:off x="3708855" y="2524694"/>
            <a:ext cx="2751482" cy="30123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b="1" dirty="0" smtClean="0">
                <a:latin typeface="Century Gothic"/>
                <a:ea typeface="Calibri"/>
                <a:cs typeface="Times New Roman"/>
              </a:rPr>
              <a:t>Sept. 15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4</a:t>
            </a:r>
            <a:r>
              <a:rPr lang="en-US" sz="900" baseline="30000" dirty="0" smtClean="0">
                <a:latin typeface="Century Gothic"/>
                <a:ea typeface="Calibri"/>
                <a:cs typeface="Times New Roman"/>
              </a:rPr>
              <a:t>th</a:t>
            </a:r>
            <a:r>
              <a:rPr lang="en-US" sz="900" dirty="0" smtClean="0">
                <a:latin typeface="Century Gothic"/>
                <a:ea typeface="Calibri"/>
                <a:cs typeface="Times New Roman"/>
              </a:rPr>
              <a:t> Grade Parent Orientation. (All parents, new and old are invited to come. We will be addressing any concerns, including but not limited to schedule, grading, school procedures and classroom expectations.)</a:t>
            </a:r>
          </a:p>
          <a:p>
            <a:pPr marL="0" marR="0">
              <a:spcBef>
                <a:spcPts val="0"/>
              </a:spcBef>
              <a:spcAft>
                <a:spcPts val="0"/>
              </a:spcAft>
            </a:pPr>
            <a:r>
              <a:rPr lang="en-US" sz="900" b="1" dirty="0" smtClean="0">
                <a:latin typeface="Century Gothic"/>
                <a:ea typeface="Calibri"/>
                <a:cs typeface="Times New Roman"/>
              </a:rPr>
              <a:t>Sept. 5</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-12</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Book Fair</a:t>
            </a:r>
          </a:p>
          <a:p>
            <a:pPr marL="0" marR="0">
              <a:spcBef>
                <a:spcPts val="0"/>
              </a:spcBef>
              <a:spcAft>
                <a:spcPts val="0"/>
              </a:spcAft>
            </a:pPr>
            <a:r>
              <a:rPr lang="en-US" sz="900" b="1" dirty="0" smtClean="0">
                <a:latin typeface="Century Gothic"/>
                <a:ea typeface="Calibri"/>
                <a:cs typeface="Times New Roman"/>
              </a:rPr>
              <a:t>Sept 10</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Community Circle 12:25-12:50.</a:t>
            </a:r>
          </a:p>
          <a:p>
            <a:pPr marL="0" marR="0">
              <a:spcBef>
                <a:spcPts val="0"/>
              </a:spcBef>
              <a:spcAft>
                <a:spcPts val="0"/>
              </a:spcAft>
            </a:pPr>
            <a:r>
              <a:rPr lang="en-US" sz="900" b="1" dirty="0" smtClean="0">
                <a:latin typeface="Century Gothic"/>
                <a:ea typeface="Calibri"/>
                <a:cs typeface="Times New Roman"/>
              </a:rPr>
              <a:t>Sept. 13</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Blazer Run; Clinton Nature Preserve @ 8:00am.</a:t>
            </a:r>
          </a:p>
          <a:p>
            <a:pPr marL="0" marR="0">
              <a:spcBef>
                <a:spcPts val="0"/>
              </a:spcBef>
              <a:spcAft>
                <a:spcPts val="0"/>
              </a:spcAft>
            </a:pPr>
            <a:r>
              <a:rPr lang="en-US" sz="900" b="1" dirty="0" smtClean="0">
                <a:latin typeface="Century Gothic"/>
                <a:ea typeface="Calibri"/>
                <a:cs typeface="Times New Roman"/>
              </a:rPr>
              <a:t>Sept. 17</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Spirit Night @ </a:t>
            </a:r>
            <a:r>
              <a:rPr lang="en-US" sz="900" dirty="0" err="1" smtClean="0">
                <a:latin typeface="Century Gothic"/>
                <a:ea typeface="Calibri"/>
                <a:cs typeface="Times New Roman"/>
              </a:rPr>
              <a:t>Yogli</a:t>
            </a:r>
            <a:r>
              <a:rPr lang="en-US" sz="900" dirty="0" smtClean="0">
                <a:latin typeface="Century Gothic"/>
                <a:ea typeface="Calibri"/>
                <a:cs typeface="Times New Roman"/>
              </a:rPr>
              <a:t> </a:t>
            </a:r>
            <a:r>
              <a:rPr lang="en-US" sz="900" dirty="0" err="1" smtClean="0">
                <a:latin typeface="Century Gothic"/>
                <a:ea typeface="Calibri"/>
                <a:cs typeface="Times New Roman"/>
              </a:rPr>
              <a:t>Mogli</a:t>
            </a:r>
            <a:r>
              <a:rPr lang="en-US" sz="900" dirty="0" smtClean="0">
                <a:latin typeface="Century Gothic"/>
                <a:ea typeface="Calibri"/>
                <a:cs typeface="Times New Roman"/>
              </a:rPr>
              <a:t> 3-6 pm.</a:t>
            </a:r>
          </a:p>
          <a:p>
            <a:pPr marL="0" marR="0">
              <a:spcBef>
                <a:spcPts val="0"/>
              </a:spcBef>
              <a:spcAft>
                <a:spcPts val="0"/>
              </a:spcAft>
            </a:pPr>
            <a:r>
              <a:rPr lang="en-US" sz="900" b="1" dirty="0" smtClean="0">
                <a:latin typeface="Century Gothic"/>
                <a:ea typeface="Calibri"/>
                <a:cs typeface="Times New Roman"/>
              </a:rPr>
              <a:t>Sept: 19</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Casino Night from 6-8pm</a:t>
            </a:r>
          </a:p>
          <a:p>
            <a:pPr marL="0" marR="0">
              <a:spcBef>
                <a:spcPts val="0"/>
              </a:spcBef>
              <a:spcAft>
                <a:spcPts val="0"/>
              </a:spcAft>
            </a:pPr>
            <a:r>
              <a:rPr lang="en-US" sz="900" b="1" dirty="0" smtClean="0">
                <a:latin typeface="Century Gothic"/>
                <a:ea typeface="Calibri"/>
                <a:cs typeface="Times New Roman"/>
              </a:rPr>
              <a:t>Sept: 20</a:t>
            </a:r>
            <a:r>
              <a:rPr lang="en-US" sz="900" b="1" baseline="30000" dirty="0" smtClean="0">
                <a:latin typeface="Century Gothic"/>
                <a:ea typeface="Calibri"/>
                <a:cs typeface="Times New Roman"/>
              </a:rPr>
              <a:t>th</a:t>
            </a:r>
            <a:r>
              <a:rPr lang="en-US" sz="900" dirty="0" smtClean="0">
                <a:latin typeface="Century Gothic"/>
                <a:ea typeface="Calibri"/>
                <a:cs typeface="Times New Roman"/>
              </a:rPr>
              <a:t>: Volunteer Work Day 9-12.</a:t>
            </a:r>
          </a:p>
          <a:p>
            <a:pPr marL="0" marR="0">
              <a:spcBef>
                <a:spcPts val="0"/>
              </a:spcBef>
              <a:spcAft>
                <a:spcPts val="0"/>
              </a:spcAft>
            </a:pPr>
            <a:r>
              <a:rPr lang="en-US" sz="900" b="1" dirty="0" smtClean="0">
                <a:latin typeface="Century Gothic"/>
                <a:ea typeface="Calibri"/>
                <a:cs typeface="Times New Roman"/>
              </a:rPr>
              <a:t>Sept 22</a:t>
            </a:r>
            <a:r>
              <a:rPr lang="en-US" sz="900" b="1" baseline="30000" dirty="0" smtClean="0">
                <a:latin typeface="Century Gothic"/>
                <a:ea typeface="Calibri"/>
                <a:cs typeface="Times New Roman"/>
              </a:rPr>
              <a:t>nd</a:t>
            </a:r>
            <a:r>
              <a:rPr lang="en-US" sz="900" dirty="0" smtClean="0">
                <a:latin typeface="Century Gothic"/>
                <a:ea typeface="Calibri"/>
                <a:cs typeface="Times New Roman"/>
              </a:rPr>
              <a:t>: PTO Spirit Shirt orders, PTO Mtg. @ 5pm, Governing Board @ 6pm.</a:t>
            </a:r>
          </a:p>
          <a:p>
            <a:pPr marL="0" marR="0">
              <a:spcBef>
                <a:spcPts val="0"/>
              </a:spcBef>
              <a:spcAft>
                <a:spcPts val="0"/>
              </a:spcAft>
            </a:pPr>
            <a:r>
              <a:rPr lang="en-US" sz="900" b="1" dirty="0" smtClean="0">
                <a:latin typeface="Century Gothic"/>
                <a:ea typeface="Calibri"/>
                <a:cs typeface="Times New Roman"/>
              </a:rPr>
              <a:t>Sept. 26</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PTO Outdoor Movie Night @ 7:00pm. Movie Begins @ 8pm.</a:t>
            </a:r>
          </a:p>
          <a:p>
            <a:pPr marL="0" marR="0">
              <a:spcBef>
                <a:spcPts val="0"/>
              </a:spcBef>
              <a:spcAft>
                <a:spcPts val="0"/>
              </a:spcAft>
            </a:pPr>
            <a:r>
              <a:rPr lang="en-US" sz="900" b="1" dirty="0" smtClean="0">
                <a:latin typeface="Century Gothic"/>
                <a:ea typeface="Calibri"/>
                <a:cs typeface="Times New Roman"/>
              </a:rPr>
              <a:t>Oct. 17</a:t>
            </a:r>
            <a:r>
              <a:rPr lang="en-US" sz="900" b="1" baseline="30000" dirty="0" smtClean="0">
                <a:latin typeface="Century Gothic"/>
                <a:ea typeface="Calibri"/>
                <a:cs typeface="Times New Roman"/>
              </a:rPr>
              <a:t>th</a:t>
            </a:r>
            <a:r>
              <a:rPr lang="en-US" sz="900" b="1" dirty="0" smtClean="0">
                <a:latin typeface="Century Gothic"/>
                <a:ea typeface="Calibri"/>
                <a:cs typeface="Times New Roman"/>
              </a:rPr>
              <a:t>: </a:t>
            </a:r>
            <a:r>
              <a:rPr lang="en-US" sz="900" dirty="0" smtClean="0">
                <a:latin typeface="Century Gothic"/>
                <a:ea typeface="Calibri"/>
                <a:cs typeface="Times New Roman"/>
              </a:rPr>
              <a:t>Field Trip to Etowah</a:t>
            </a:r>
          </a:p>
          <a:p>
            <a:pPr marL="0" marR="0">
              <a:spcBef>
                <a:spcPts val="0"/>
              </a:spcBef>
              <a:spcAft>
                <a:spcPts val="0"/>
              </a:spcAft>
            </a:pPr>
            <a:r>
              <a:rPr lang="en-US" sz="900" b="1" dirty="0" smtClean="0">
                <a:latin typeface="Century Gothic"/>
                <a:ea typeface="Calibri"/>
                <a:cs typeface="Times New Roman"/>
              </a:rPr>
              <a:t>Oct. 31</a:t>
            </a:r>
            <a:r>
              <a:rPr lang="en-US" sz="900" b="1" baseline="30000" dirty="0" smtClean="0">
                <a:latin typeface="Century Gothic"/>
                <a:ea typeface="Calibri"/>
                <a:cs typeface="Times New Roman"/>
              </a:rPr>
              <a:t>st</a:t>
            </a:r>
            <a:r>
              <a:rPr lang="en-US" sz="900" b="1" dirty="0" smtClean="0">
                <a:latin typeface="Century Gothic"/>
                <a:ea typeface="Calibri"/>
                <a:cs typeface="Times New Roman"/>
              </a:rPr>
              <a:t> </a:t>
            </a:r>
            <a:r>
              <a:rPr lang="en-US" sz="900" dirty="0" smtClean="0">
                <a:latin typeface="Century Gothic"/>
                <a:ea typeface="Calibri"/>
                <a:cs typeface="Times New Roman"/>
              </a:rPr>
              <a:t>: Field Trip to Zoo Atlanta</a:t>
            </a:r>
          </a:p>
          <a:p>
            <a:pPr marL="0" marR="0">
              <a:spcBef>
                <a:spcPts val="0"/>
              </a:spcBef>
              <a:spcAft>
                <a:spcPts val="0"/>
              </a:spcAft>
            </a:pPr>
            <a:endParaRPr lang="en-US" sz="1000" dirty="0" smtClean="0">
              <a:latin typeface="Century Gothic"/>
              <a:ea typeface="Calibri"/>
              <a:cs typeface="Times New Roman"/>
            </a:endParaRPr>
          </a:p>
          <a:p>
            <a:pPr marL="171450" marR="0" indent="-171450">
              <a:spcBef>
                <a:spcPts val="0"/>
              </a:spcBef>
              <a:spcAft>
                <a:spcPts val="0"/>
              </a:spcAft>
              <a:buFont typeface="Wingdings" panose="05000000000000000000" pitchFamily="2" charset="2"/>
              <a:buChar char="v"/>
            </a:pPr>
            <a:r>
              <a:rPr lang="en-US" sz="900" dirty="0" smtClean="0">
                <a:latin typeface="Century Gothic"/>
                <a:ea typeface="Calibri"/>
                <a:cs typeface="Times New Roman"/>
              </a:rPr>
              <a:t>Just a reminder, students dismiss @ 1:00 every Wednesday in September.</a:t>
            </a:r>
          </a:p>
          <a:p>
            <a:pPr marL="0" marR="0">
              <a:spcBef>
                <a:spcPts val="0"/>
              </a:spcBef>
              <a:spcAft>
                <a:spcPts val="0"/>
              </a:spcAft>
            </a:pPr>
            <a:endParaRPr lang="en-US" sz="1000" dirty="0" smtClean="0">
              <a:latin typeface="Century Gothic"/>
              <a:ea typeface="Calibri"/>
              <a:cs typeface="Times New Roman"/>
            </a:endParaRPr>
          </a:p>
          <a:p>
            <a:pPr marL="0" marR="0">
              <a:spcBef>
                <a:spcPts val="0"/>
              </a:spcBef>
              <a:spcAft>
                <a:spcPts val="0"/>
              </a:spcAft>
            </a:pPr>
            <a:endParaRPr lang="en-US" sz="1000" dirty="0">
              <a:effectLst/>
              <a:ea typeface="Calibri"/>
              <a:cs typeface="Times New Roman"/>
            </a:endParaRPr>
          </a:p>
        </p:txBody>
      </p:sp>
      <p:sp>
        <p:nvSpPr>
          <p:cNvPr id="16" name="Rounded Rectangle 15"/>
          <p:cNvSpPr/>
          <p:nvPr/>
        </p:nvSpPr>
        <p:spPr>
          <a:xfrm>
            <a:off x="319565" y="5945500"/>
            <a:ext cx="2965855" cy="14776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3"/>
          <p:cNvSpPr txBox="1"/>
          <p:nvPr/>
        </p:nvSpPr>
        <p:spPr>
          <a:xfrm>
            <a:off x="383255" y="5873666"/>
            <a:ext cx="2860284"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7030A0"/>
                </a:solidFill>
                <a:effectLst/>
                <a:latin typeface="Simple Kind Of Girl"/>
                <a:ea typeface="Calibri"/>
                <a:cs typeface="Times New Roman"/>
              </a:rPr>
              <a:t>Language Arts</a:t>
            </a:r>
            <a:endParaRPr lang="en-US" sz="1100" dirty="0">
              <a:effectLst/>
              <a:ea typeface="Calibri"/>
              <a:cs typeface="Times New Roman"/>
            </a:endParaRPr>
          </a:p>
        </p:txBody>
      </p:sp>
      <p:sp>
        <p:nvSpPr>
          <p:cNvPr id="18" name="Text Box 16"/>
          <p:cNvSpPr txBox="1"/>
          <p:nvPr/>
        </p:nvSpPr>
        <p:spPr>
          <a:xfrm>
            <a:off x="1308197" y="5470403"/>
            <a:ext cx="4115243" cy="5632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dirty="0">
                <a:effectLst/>
                <a:latin typeface="Markus the Cow"/>
                <a:ea typeface="Calibri"/>
                <a:cs typeface="Times New Roman"/>
              </a:rPr>
              <a:t>What We’re Learning</a:t>
            </a:r>
            <a:r>
              <a:rPr lang="en-US" sz="2800" dirty="0">
                <a:effectLst/>
                <a:latin typeface="Times New Roman"/>
                <a:ea typeface="Calibri"/>
                <a:cs typeface="Times New Roman"/>
              </a:rPr>
              <a:t>…</a:t>
            </a:r>
            <a:endParaRPr lang="en-US" sz="1100" dirty="0">
              <a:effectLst/>
              <a:ea typeface="Calibri"/>
              <a:cs typeface="Times New Roman"/>
            </a:endParaRPr>
          </a:p>
        </p:txBody>
      </p:sp>
      <p:sp>
        <p:nvSpPr>
          <p:cNvPr id="19" name="Rounded Rectangle 18"/>
          <p:cNvSpPr/>
          <p:nvPr/>
        </p:nvSpPr>
        <p:spPr>
          <a:xfrm>
            <a:off x="319565" y="7503292"/>
            <a:ext cx="2965855" cy="148845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8"/>
          <p:cNvSpPr txBox="1"/>
          <p:nvPr/>
        </p:nvSpPr>
        <p:spPr>
          <a:xfrm>
            <a:off x="376905" y="7444971"/>
            <a:ext cx="2871743"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C00000"/>
                </a:solidFill>
                <a:effectLst/>
                <a:latin typeface="Simple Kind Of Girl"/>
                <a:ea typeface="Calibri"/>
                <a:cs typeface="Times New Roman"/>
              </a:rPr>
              <a:t>Math</a:t>
            </a:r>
            <a:endParaRPr lang="en-US" sz="1100" dirty="0">
              <a:solidFill>
                <a:srgbClr val="C00000"/>
              </a:solidFill>
              <a:effectLst/>
              <a:ea typeface="Calibri"/>
              <a:cs typeface="Times New Roman"/>
            </a:endParaRPr>
          </a:p>
        </p:txBody>
      </p:sp>
      <p:sp>
        <p:nvSpPr>
          <p:cNvPr id="21" name="Text Box 20"/>
          <p:cNvSpPr txBox="1"/>
          <p:nvPr/>
        </p:nvSpPr>
        <p:spPr>
          <a:xfrm>
            <a:off x="3631203" y="5882899"/>
            <a:ext cx="287072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70C0"/>
                </a:solidFill>
                <a:effectLst/>
                <a:latin typeface="Simple Kind Of Girl"/>
                <a:ea typeface="Calibri"/>
                <a:cs typeface="Times New Roman"/>
              </a:rPr>
              <a:t>Science</a:t>
            </a:r>
            <a:endParaRPr lang="en-US" sz="1100" dirty="0">
              <a:effectLst/>
              <a:ea typeface="Calibri"/>
              <a:cs typeface="Times New Roman"/>
            </a:endParaRPr>
          </a:p>
        </p:txBody>
      </p:sp>
      <p:sp>
        <p:nvSpPr>
          <p:cNvPr id="22" name="Text Box 22"/>
          <p:cNvSpPr txBox="1"/>
          <p:nvPr/>
        </p:nvSpPr>
        <p:spPr>
          <a:xfrm>
            <a:off x="3638568" y="7433945"/>
            <a:ext cx="2872885" cy="414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solidFill>
                  <a:srgbClr val="008000"/>
                </a:solidFill>
                <a:effectLst/>
                <a:latin typeface="Simple Kind Of Girl"/>
                <a:ea typeface="Calibri"/>
                <a:cs typeface="Times New Roman"/>
              </a:rPr>
              <a:t>Social Studies</a:t>
            </a:r>
            <a:endParaRPr lang="en-US" sz="1100" dirty="0">
              <a:solidFill>
                <a:srgbClr val="008000"/>
              </a:solidFill>
              <a:effectLst/>
              <a:ea typeface="Calibri"/>
              <a:cs typeface="Times New Roman"/>
            </a:endParaRPr>
          </a:p>
        </p:txBody>
      </p:sp>
      <p:sp>
        <p:nvSpPr>
          <p:cNvPr id="29" name="TextBox 28"/>
          <p:cNvSpPr txBox="1"/>
          <p:nvPr/>
        </p:nvSpPr>
        <p:spPr>
          <a:xfrm>
            <a:off x="3593304" y="7703656"/>
            <a:ext cx="2867032" cy="1508105"/>
          </a:xfrm>
          <a:prstGeom prst="rect">
            <a:avLst/>
          </a:prstGeom>
          <a:noFill/>
        </p:spPr>
        <p:txBody>
          <a:bodyPr wrap="square" rtlCol="0">
            <a:spAutoFit/>
          </a:bodyPr>
          <a:lstStyle/>
          <a:p>
            <a:r>
              <a:rPr lang="en-US" sz="900" dirty="0" smtClean="0">
                <a:latin typeface="Century Gothic" pitchFamily="34" charset="0"/>
              </a:rPr>
              <a:t>We are studying the Native Americans.  Comparing and contrasting how the different tribes meet their basic needs, as well as identifying their geographic locations.</a:t>
            </a:r>
          </a:p>
          <a:p>
            <a:r>
              <a:rPr lang="en-US" sz="550" dirty="0">
                <a:latin typeface="Century Gothic" pitchFamily="34" charset="0"/>
              </a:rPr>
              <a:t>SS4H1 The student will describe how early Native American cultures developed </a:t>
            </a:r>
            <a:r>
              <a:rPr lang="en-US" sz="550" dirty="0" err="1" smtClean="0">
                <a:latin typeface="Century Gothic" pitchFamily="34" charset="0"/>
              </a:rPr>
              <a:t>inNorth</a:t>
            </a:r>
            <a:r>
              <a:rPr lang="en-US" sz="550" dirty="0" smtClean="0">
                <a:latin typeface="Century Gothic" pitchFamily="34" charset="0"/>
              </a:rPr>
              <a:t> </a:t>
            </a:r>
            <a:r>
              <a:rPr lang="en-US" sz="550" dirty="0">
                <a:latin typeface="Century Gothic" pitchFamily="34" charset="0"/>
              </a:rPr>
              <a:t>America.</a:t>
            </a:r>
          </a:p>
          <a:p>
            <a:r>
              <a:rPr lang="en-US" sz="550" dirty="0">
                <a:latin typeface="Century Gothic" pitchFamily="34" charset="0"/>
              </a:rPr>
              <a:t>a. Locate where Native Americans settled with emphasis on the Arctic (Inuit),</a:t>
            </a:r>
          </a:p>
          <a:p>
            <a:r>
              <a:rPr lang="en-US" sz="550" dirty="0">
                <a:latin typeface="Century Gothic" pitchFamily="34" charset="0"/>
              </a:rPr>
              <a:t>Northwest (Kwakiutl), Plateau (Nez Perce), Southwest (Hopi), Plains (Pawnee), </a:t>
            </a:r>
          </a:p>
          <a:p>
            <a:r>
              <a:rPr lang="en-US" sz="550" dirty="0">
                <a:latin typeface="Century Gothic" pitchFamily="34" charset="0"/>
              </a:rPr>
              <a:t>and Southeast (Seminole).</a:t>
            </a:r>
          </a:p>
          <a:p>
            <a:r>
              <a:rPr lang="en-US" sz="550" dirty="0">
                <a:latin typeface="Century Gothic" pitchFamily="34" charset="0"/>
              </a:rPr>
              <a:t>b. Describe how Native Americans used their environment to obtain food, clothing, </a:t>
            </a:r>
          </a:p>
          <a:p>
            <a:r>
              <a:rPr lang="en-US" sz="550" dirty="0">
                <a:latin typeface="Century Gothic" pitchFamily="34" charset="0"/>
              </a:rPr>
              <a:t>and shelter.</a:t>
            </a:r>
          </a:p>
          <a:p>
            <a:endParaRPr lang="en-US" sz="1200" dirty="0">
              <a:latin typeface="Century Gothic" pitchFamily="34" charset="0"/>
            </a:endParaRPr>
          </a:p>
        </p:txBody>
      </p:sp>
      <p:sp>
        <p:nvSpPr>
          <p:cNvPr id="30" name="TextBox 29"/>
          <p:cNvSpPr txBox="1"/>
          <p:nvPr/>
        </p:nvSpPr>
        <p:spPr>
          <a:xfrm>
            <a:off x="332057" y="6149821"/>
            <a:ext cx="2867032" cy="1292662"/>
          </a:xfrm>
          <a:prstGeom prst="rect">
            <a:avLst/>
          </a:prstGeom>
          <a:noFill/>
        </p:spPr>
        <p:txBody>
          <a:bodyPr wrap="square" rtlCol="0">
            <a:spAutoFit/>
          </a:bodyPr>
          <a:lstStyle/>
          <a:p>
            <a:r>
              <a:rPr lang="en-US" sz="900" dirty="0" smtClean="0">
                <a:latin typeface="Century Gothic" pitchFamily="34" charset="0"/>
              </a:rPr>
              <a:t>We will continue our study of key writing elements, focusing on key ideas and details, reading informational and historical text. Students will also begin writing their fist explanatory essay.</a:t>
            </a:r>
          </a:p>
          <a:p>
            <a:r>
              <a:rPr lang="en-US" sz="550" dirty="0">
                <a:latin typeface="Century Gothic" pitchFamily="34" charset="0"/>
              </a:rPr>
              <a:t>ELACC4RL1: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ELACC4RI1: Refer to details and examples in a text when explaining what the </a:t>
            </a:r>
          </a:p>
          <a:p>
            <a:r>
              <a:rPr lang="en-US" sz="550" dirty="0">
                <a:latin typeface="Century Gothic" pitchFamily="34" charset="0"/>
              </a:rPr>
              <a:t>text says explicitly and when drawing inferences from the text</a:t>
            </a:r>
            <a:r>
              <a:rPr lang="en-US" sz="550" dirty="0" smtClean="0">
                <a:latin typeface="Century Gothic" pitchFamily="34" charset="0"/>
              </a:rPr>
              <a:t>.</a:t>
            </a:r>
          </a:p>
          <a:p>
            <a:r>
              <a:rPr lang="en-US" sz="550" dirty="0">
                <a:latin typeface="Century Gothic" pitchFamily="34" charset="0"/>
              </a:rPr>
              <a:t>ELACC4RI2: Determine the main idea of a text and explain how it is supported </a:t>
            </a:r>
          </a:p>
          <a:p>
            <a:r>
              <a:rPr lang="en-US" sz="550" dirty="0">
                <a:latin typeface="Century Gothic" pitchFamily="34" charset="0"/>
              </a:rPr>
              <a:t>by key details; summarize the text.</a:t>
            </a:r>
          </a:p>
        </p:txBody>
      </p:sp>
      <p:sp>
        <p:nvSpPr>
          <p:cNvPr id="31" name="TextBox 30"/>
          <p:cNvSpPr txBox="1"/>
          <p:nvPr/>
        </p:nvSpPr>
        <p:spPr>
          <a:xfrm>
            <a:off x="333992" y="7672877"/>
            <a:ext cx="2867032" cy="1323439"/>
          </a:xfrm>
          <a:prstGeom prst="rect">
            <a:avLst/>
          </a:prstGeom>
          <a:noFill/>
        </p:spPr>
        <p:txBody>
          <a:bodyPr wrap="square" rtlCol="0">
            <a:spAutoFit/>
          </a:bodyPr>
          <a:lstStyle/>
          <a:p>
            <a:r>
              <a:rPr lang="en-US" sz="900" dirty="0" smtClean="0">
                <a:latin typeface="Century Gothic" pitchFamily="34" charset="0"/>
              </a:rPr>
              <a:t>We will continue to work on place value, as well as begin working on number operations, such as adding, subtracting, and multiplying multi-digit whole numbers.  </a:t>
            </a:r>
          </a:p>
          <a:p>
            <a:r>
              <a:rPr lang="en-US" sz="550" dirty="0">
                <a:latin typeface="Century Gothic" pitchFamily="34" charset="0"/>
              </a:rPr>
              <a:t>MCC4.NBT.2 Read and write multi-digit whole </a:t>
            </a:r>
            <a:r>
              <a:rPr lang="en-US" sz="550" dirty="0" smtClean="0">
                <a:latin typeface="Century Gothic" pitchFamily="34" charset="0"/>
              </a:rPr>
              <a:t>numbers </a:t>
            </a:r>
            <a:r>
              <a:rPr lang="en-US" sz="550" dirty="0">
                <a:latin typeface="Century Gothic" pitchFamily="34" charset="0"/>
              </a:rPr>
              <a:t>using base-ten numerals, number </a:t>
            </a:r>
            <a:r>
              <a:rPr lang="en-US" sz="550" dirty="0" smtClean="0">
                <a:latin typeface="Century Gothic" pitchFamily="34" charset="0"/>
              </a:rPr>
              <a:t>names</a:t>
            </a:r>
            <a:r>
              <a:rPr lang="en-US" sz="550" dirty="0">
                <a:latin typeface="Century Gothic" pitchFamily="34" charset="0"/>
              </a:rPr>
              <a:t>, and expanded form. Compare two </a:t>
            </a:r>
          </a:p>
          <a:p>
            <a:r>
              <a:rPr lang="en-US" sz="550" dirty="0">
                <a:latin typeface="Century Gothic" pitchFamily="34" charset="0"/>
              </a:rPr>
              <a:t>multi-digit numbers based on meanings of </a:t>
            </a:r>
            <a:r>
              <a:rPr lang="en-US" sz="550" dirty="0" smtClean="0">
                <a:latin typeface="Century Gothic" pitchFamily="34" charset="0"/>
              </a:rPr>
              <a:t>the </a:t>
            </a:r>
            <a:r>
              <a:rPr lang="en-US" sz="550" dirty="0">
                <a:latin typeface="Century Gothic" pitchFamily="34" charset="0"/>
              </a:rPr>
              <a:t>digits in each place, using &gt;, =, and &lt; </a:t>
            </a:r>
            <a:r>
              <a:rPr lang="en-US" sz="550" dirty="0" smtClean="0">
                <a:latin typeface="Century Gothic" pitchFamily="34" charset="0"/>
              </a:rPr>
              <a:t>symbols </a:t>
            </a:r>
            <a:r>
              <a:rPr lang="en-US" sz="550" dirty="0">
                <a:latin typeface="Century Gothic" pitchFamily="34" charset="0"/>
              </a:rPr>
              <a:t>to record the results of comparisons</a:t>
            </a:r>
            <a:r>
              <a:rPr lang="en-US" sz="550" dirty="0" smtClean="0">
                <a:latin typeface="Century Gothic" pitchFamily="34" charset="0"/>
              </a:rPr>
              <a:t>.</a:t>
            </a:r>
          </a:p>
          <a:p>
            <a:r>
              <a:rPr lang="en-US" sz="550" dirty="0">
                <a:latin typeface="Century Gothic" pitchFamily="34" charset="0"/>
              </a:rPr>
              <a:t>MCC4.NBT.3 Use place value </a:t>
            </a:r>
            <a:r>
              <a:rPr lang="en-US" sz="550" dirty="0" smtClean="0">
                <a:latin typeface="Century Gothic" pitchFamily="34" charset="0"/>
              </a:rPr>
              <a:t>understanding </a:t>
            </a:r>
            <a:r>
              <a:rPr lang="en-US" sz="550" dirty="0">
                <a:latin typeface="Century Gothic" pitchFamily="34" charset="0"/>
              </a:rPr>
              <a:t>to round multi-digit whole </a:t>
            </a:r>
          </a:p>
          <a:p>
            <a:r>
              <a:rPr lang="en-US" sz="550" dirty="0">
                <a:latin typeface="Century Gothic" pitchFamily="34" charset="0"/>
              </a:rPr>
              <a:t>numbers to any place. </a:t>
            </a:r>
            <a:endParaRPr lang="en-US" sz="550" dirty="0" smtClean="0">
              <a:latin typeface="Century Gothic" pitchFamily="34" charset="0"/>
            </a:endParaRPr>
          </a:p>
          <a:p>
            <a:r>
              <a:rPr lang="en-US" sz="550" dirty="0">
                <a:latin typeface="Century Gothic" pitchFamily="34" charset="0"/>
              </a:rPr>
              <a:t>MCC4.NBT.4 Fluently add and </a:t>
            </a:r>
            <a:r>
              <a:rPr lang="en-US" sz="550" dirty="0" smtClean="0">
                <a:latin typeface="Century Gothic" pitchFamily="34" charset="0"/>
              </a:rPr>
              <a:t>subtract </a:t>
            </a:r>
            <a:r>
              <a:rPr lang="en-US" sz="550" dirty="0">
                <a:latin typeface="Century Gothic" pitchFamily="34" charset="0"/>
              </a:rPr>
              <a:t>multi-digit whole numbers </a:t>
            </a:r>
          </a:p>
          <a:p>
            <a:r>
              <a:rPr lang="en-US" sz="550" dirty="0">
                <a:latin typeface="Century Gothic" pitchFamily="34" charset="0"/>
              </a:rPr>
              <a:t>using the standard algorithm. </a:t>
            </a:r>
          </a:p>
        </p:txBody>
      </p:sp>
      <p:sp>
        <p:nvSpPr>
          <p:cNvPr id="32" name="TextBox 31"/>
          <p:cNvSpPr txBox="1"/>
          <p:nvPr/>
        </p:nvSpPr>
        <p:spPr>
          <a:xfrm>
            <a:off x="3596796" y="6133829"/>
            <a:ext cx="2867032" cy="1238801"/>
          </a:xfrm>
          <a:prstGeom prst="rect">
            <a:avLst/>
          </a:prstGeom>
          <a:noFill/>
        </p:spPr>
        <p:txBody>
          <a:bodyPr wrap="square" rtlCol="0">
            <a:spAutoFit/>
          </a:bodyPr>
          <a:lstStyle/>
          <a:p>
            <a:r>
              <a:rPr lang="en-US" sz="900" dirty="0" smtClean="0">
                <a:latin typeface="Century Gothic" pitchFamily="34" charset="0"/>
              </a:rPr>
              <a:t>We will continue studying the ecosystem, concentrating on food webs, energy pyramids and habitats. Students will complete a final project for this unit. See rubric for more details.</a:t>
            </a:r>
          </a:p>
          <a:p>
            <a:r>
              <a:rPr lang="en-US" sz="550" dirty="0">
                <a:latin typeface="Century Gothic" pitchFamily="34" charset="0"/>
              </a:rPr>
              <a:t>S4L1. Students will describe the roles of organisms and the flow of energy within an ecosystem. </a:t>
            </a:r>
            <a:endParaRPr lang="en-US" sz="550" dirty="0" smtClean="0">
              <a:latin typeface="Century Gothic" pitchFamily="34" charset="0"/>
            </a:endParaRPr>
          </a:p>
          <a:p>
            <a:r>
              <a:rPr lang="en-US" sz="550" dirty="0">
                <a:latin typeface="Century Gothic" pitchFamily="34" charset="0"/>
              </a:rPr>
              <a:t>S4L2. Students will identify factors that affect the survival or extinction of organisms such as </a:t>
            </a:r>
          </a:p>
          <a:p>
            <a:r>
              <a:rPr lang="en-US" sz="550" dirty="0">
                <a:latin typeface="Century Gothic" pitchFamily="34" charset="0"/>
              </a:rPr>
              <a:t>adaptation, variation of behaviors (hibernation), and external features (camouflage and </a:t>
            </a:r>
          </a:p>
          <a:p>
            <a:r>
              <a:rPr lang="en-US" sz="550" dirty="0">
                <a:latin typeface="Century Gothic" pitchFamily="34" charset="0"/>
              </a:rPr>
              <a:t>protection). </a:t>
            </a:r>
            <a:endParaRPr lang="en-US" sz="550" dirty="0" smtClean="0">
              <a:latin typeface="Century Gothic" pitchFamily="34" charset="0"/>
            </a:endParaRPr>
          </a:p>
        </p:txBody>
      </p:sp>
      <p:pic>
        <p:nvPicPr>
          <p:cNvPr id="7173" name="Picture 5" descr="C:\Users\smiller\Documents\TpT\Clipart My Cute Graphics\apples\girl-with-ap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991" y="322831"/>
            <a:ext cx="1011731" cy="18364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smiller\Documents\TpT\Clipart My Cute Graphics\apples\apple-tree-with-fallen-appl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0359" y="7239313"/>
            <a:ext cx="672906" cy="89180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smiller\Documents\TpT\Clipart My Cute Graphics\apples\big-green-app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3440" y="5577235"/>
            <a:ext cx="286019" cy="33140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miller\Documents\TpT\Clipart My Cute Graphics\apples\big-app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023738" y="5574226"/>
            <a:ext cx="284458" cy="33140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156753" y="2166000"/>
            <a:ext cx="652118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218" name="Picture 2" descr="C:\Users\smiller\Documents\TpT\Clipart My Cute Graphics\apples\apples-in-baske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9567" y="445375"/>
            <a:ext cx="1725584" cy="168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69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1667</Words>
  <Application>Microsoft Office PowerPoint</Application>
  <PresentationFormat>On-screen Show (4:3)</PresentationFormat>
  <Paragraphs>146</Paragraphs>
  <Slides>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Calibri</vt:lpstr>
      <vt:lpstr>Century Gothic</vt:lpstr>
      <vt:lpstr>Markus the Cow</vt:lpstr>
      <vt:lpstr>Miserably Lose</vt:lpstr>
      <vt:lpstr>Simple Kind Of Girl</vt:lpstr>
      <vt:lpstr>Smiley Monster</vt:lpstr>
      <vt:lpstr>Times New Roman</vt:lpstr>
      <vt:lpstr>Wingdings</vt:lpstr>
      <vt:lpstr>Office Theme</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Amy Bray</cp:lastModifiedBy>
  <cp:revision>12</cp:revision>
  <cp:lastPrinted>2014-09-05T01:21:24Z</cp:lastPrinted>
  <dcterms:created xsi:type="dcterms:W3CDTF">2014-09-04T19:37:18Z</dcterms:created>
  <dcterms:modified xsi:type="dcterms:W3CDTF">2014-11-13T12:48:51Z</dcterms:modified>
</cp:coreProperties>
</file>